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51"/>
  </p:notesMasterIdLst>
  <p:handoutMasterIdLst>
    <p:handoutMasterId r:id="rId52"/>
  </p:handoutMasterIdLst>
  <p:sldIdLst>
    <p:sldId id="287" r:id="rId5"/>
    <p:sldId id="421" r:id="rId6"/>
    <p:sldId id="411" r:id="rId7"/>
    <p:sldId id="412" r:id="rId8"/>
    <p:sldId id="413" r:id="rId9"/>
    <p:sldId id="420" r:id="rId10"/>
    <p:sldId id="414" r:id="rId11"/>
    <p:sldId id="332" r:id="rId12"/>
    <p:sldId id="334" r:id="rId13"/>
    <p:sldId id="333" r:id="rId14"/>
    <p:sldId id="425" r:id="rId15"/>
    <p:sldId id="405" r:id="rId16"/>
    <p:sldId id="406" r:id="rId17"/>
    <p:sldId id="404" r:id="rId18"/>
    <p:sldId id="407" r:id="rId19"/>
    <p:sldId id="424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8" r:id="rId28"/>
    <p:sldId id="409" r:id="rId29"/>
    <p:sldId id="423" r:id="rId30"/>
    <p:sldId id="392" r:id="rId31"/>
    <p:sldId id="426" r:id="rId32"/>
    <p:sldId id="345" r:id="rId33"/>
    <p:sldId id="318" r:id="rId34"/>
    <p:sldId id="390" r:id="rId35"/>
    <p:sldId id="391" r:id="rId36"/>
    <p:sldId id="378" r:id="rId37"/>
    <p:sldId id="376" r:id="rId38"/>
    <p:sldId id="395" r:id="rId39"/>
    <p:sldId id="394" r:id="rId40"/>
    <p:sldId id="337" r:id="rId41"/>
    <p:sldId id="320" r:id="rId42"/>
    <p:sldId id="322" r:id="rId43"/>
    <p:sldId id="422" r:id="rId44"/>
    <p:sldId id="381" r:id="rId45"/>
    <p:sldId id="410" r:id="rId46"/>
    <p:sldId id="382" r:id="rId47"/>
    <p:sldId id="396" r:id="rId48"/>
    <p:sldId id="393" r:id="rId49"/>
    <p:sldId id="310" r:id="rId50"/>
  </p:sldIdLst>
  <p:sldSz cx="9144000" cy="6858000" type="screen4x3"/>
  <p:notesSz cx="6797675" cy="9982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3747565-A9A7-48B3-A8CE-CA5898B38AF8}">
          <p14:sldIdLst>
            <p14:sldId id="287"/>
          </p14:sldIdLst>
        </p14:section>
        <p14:section name="Abschnitt ohne Titel" id="{B13E5561-2516-4C6D-AFF8-6FCD1516D6BC}">
          <p14:sldIdLst>
            <p14:sldId id="421"/>
            <p14:sldId id="411"/>
            <p14:sldId id="412"/>
            <p14:sldId id="413"/>
            <p14:sldId id="420"/>
            <p14:sldId id="414"/>
            <p14:sldId id="332"/>
            <p14:sldId id="334"/>
            <p14:sldId id="333"/>
            <p14:sldId id="425"/>
            <p14:sldId id="405"/>
            <p14:sldId id="406"/>
            <p14:sldId id="404"/>
            <p14:sldId id="407"/>
            <p14:sldId id="424"/>
            <p14:sldId id="397"/>
            <p14:sldId id="398"/>
            <p14:sldId id="399"/>
            <p14:sldId id="400"/>
            <p14:sldId id="401"/>
            <p14:sldId id="402"/>
            <p14:sldId id="403"/>
            <p14:sldId id="408"/>
            <p14:sldId id="409"/>
            <p14:sldId id="423"/>
            <p14:sldId id="392"/>
            <p14:sldId id="426"/>
            <p14:sldId id="345"/>
            <p14:sldId id="318"/>
            <p14:sldId id="390"/>
            <p14:sldId id="391"/>
            <p14:sldId id="378"/>
            <p14:sldId id="376"/>
            <p14:sldId id="395"/>
            <p14:sldId id="394"/>
            <p14:sldId id="337"/>
            <p14:sldId id="320"/>
            <p14:sldId id="322"/>
            <p14:sldId id="422"/>
            <p14:sldId id="381"/>
            <p14:sldId id="410"/>
            <p14:sldId id="382"/>
            <p14:sldId id="396"/>
            <p14:sldId id="393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0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es Sevindik" initials="ES" lastIdx="8" clrIdx="0">
    <p:extLst>
      <p:ext uri="{19B8F6BF-5375-455C-9EA6-DF929625EA0E}">
        <p15:presenceInfo xmlns:p15="http://schemas.microsoft.com/office/powerpoint/2012/main" userId="Enes Sevind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FFC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374" autoAdjust="0"/>
  </p:normalViewPr>
  <p:slideViewPr>
    <p:cSldViewPr snapToGrid="0">
      <p:cViewPr varScale="1">
        <p:scale>
          <a:sx n="86" d="100"/>
          <a:sy n="86" d="100"/>
        </p:scale>
        <p:origin x="1229" y="58"/>
      </p:cViewPr>
      <p:guideLst>
        <p:guide orient="horz" pos="2183"/>
        <p:guide pos="2880"/>
        <p:guide pos="3016"/>
      </p:guideLst>
    </p:cSldViewPr>
  </p:slideViewPr>
  <p:outlineViewPr>
    <p:cViewPr>
      <p:scale>
        <a:sx n="33" d="100"/>
        <a:sy n="33" d="100"/>
      </p:scale>
      <p:origin x="0" y="-1272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9669"/>
          </a:xfrm>
          <a:prstGeom prst="rect">
            <a:avLst/>
          </a:prstGeom>
        </p:spPr>
        <p:txBody>
          <a:bodyPr vert="horz" lIns="91734" tIns="45867" rIns="91734" bIns="4586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9669"/>
          </a:xfrm>
          <a:prstGeom prst="rect">
            <a:avLst/>
          </a:prstGeom>
        </p:spPr>
        <p:txBody>
          <a:bodyPr vert="horz" lIns="91734" tIns="45867" rIns="91734" bIns="45867" rtlCol="0"/>
          <a:lstStyle>
            <a:lvl1pPr algn="r">
              <a:defRPr sz="1200"/>
            </a:lvl1pPr>
          </a:lstStyle>
          <a:p>
            <a:fld id="{A1756D1F-87CD-426D-ACDF-E9D3289F10AB}" type="datetimeFigureOut">
              <a:rPr lang="de-DE" smtClean="0"/>
              <a:pPr/>
              <a:t>28.08.2023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82532"/>
            <a:ext cx="2946400" cy="499669"/>
          </a:xfrm>
          <a:prstGeom prst="rect">
            <a:avLst/>
          </a:prstGeom>
        </p:spPr>
        <p:txBody>
          <a:bodyPr vert="horz" lIns="91734" tIns="45867" rIns="91734" bIns="4586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9" y="9482532"/>
            <a:ext cx="2946400" cy="499669"/>
          </a:xfrm>
          <a:prstGeom prst="rect">
            <a:avLst/>
          </a:prstGeom>
        </p:spPr>
        <p:txBody>
          <a:bodyPr vert="horz" lIns="91734" tIns="45867" rIns="91734" bIns="45867" rtlCol="0" anchor="b"/>
          <a:lstStyle>
            <a:lvl1pPr algn="r">
              <a:defRPr sz="1200"/>
            </a:lvl1pPr>
          </a:lstStyle>
          <a:p>
            <a:fld id="{CE24CC5B-14F4-490F-A306-67E71AB90D7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23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500844"/>
          </a:xfrm>
          <a:prstGeom prst="rect">
            <a:avLst/>
          </a:prstGeom>
        </p:spPr>
        <p:txBody>
          <a:bodyPr vert="horz" lIns="91734" tIns="45867" rIns="91734" bIns="4586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500844"/>
          </a:xfrm>
          <a:prstGeom prst="rect">
            <a:avLst/>
          </a:prstGeom>
        </p:spPr>
        <p:txBody>
          <a:bodyPr vert="horz" lIns="91734" tIns="45867" rIns="91734" bIns="45867" rtlCol="0"/>
          <a:lstStyle>
            <a:lvl1pPr algn="r">
              <a:defRPr sz="1200"/>
            </a:lvl1pPr>
          </a:lstStyle>
          <a:p>
            <a:fld id="{B9C2EE3F-A88E-430C-9CC8-F4B270C7458D}" type="datetimeFigureOut">
              <a:rPr lang="de-DE" smtClean="0"/>
              <a:pPr/>
              <a:t>28.08.2023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247775"/>
            <a:ext cx="44894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34" tIns="45867" rIns="91734" bIns="4586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803934"/>
            <a:ext cx="5438140" cy="3930492"/>
          </a:xfrm>
          <a:prstGeom prst="rect">
            <a:avLst/>
          </a:prstGeom>
        </p:spPr>
        <p:txBody>
          <a:bodyPr vert="horz" lIns="91734" tIns="45867" rIns="91734" bIns="4586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81360"/>
            <a:ext cx="2945659" cy="500843"/>
          </a:xfrm>
          <a:prstGeom prst="rect">
            <a:avLst/>
          </a:prstGeom>
        </p:spPr>
        <p:txBody>
          <a:bodyPr vert="horz" lIns="91734" tIns="45867" rIns="91734" bIns="4586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81360"/>
            <a:ext cx="2945659" cy="500843"/>
          </a:xfrm>
          <a:prstGeom prst="rect">
            <a:avLst/>
          </a:prstGeom>
        </p:spPr>
        <p:txBody>
          <a:bodyPr vert="horz" lIns="91734" tIns="45867" rIns="91734" bIns="45867" rtlCol="0" anchor="b"/>
          <a:lstStyle>
            <a:lvl1pPr algn="r">
              <a:defRPr sz="1200"/>
            </a:lvl1pPr>
          </a:lstStyle>
          <a:p>
            <a:fld id="{424F2D01-5C9A-4112-808E-12455A5D281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69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02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5340" indent="-286670" defTabSz="947602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678" indent="-229336" defTabSz="947602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5348" indent="-229336" defTabSz="947602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4019" indent="-229336" defTabSz="947602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2690" indent="-229336" defTabSz="9476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1361" indent="-229336" defTabSz="9476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0032" indent="-229336" defTabSz="9476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703" indent="-229336" defTabSz="9476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ED88EB-9A76-48F0-BC6B-3CCA99392C52}" type="slidenum">
              <a:rPr lang="de-DE" altLang="de-DE" b="0">
                <a:solidFill>
                  <a:srgbClr val="000000"/>
                </a:solidFill>
                <a:latin typeface="Times" panose="02020603050405020304" pitchFamily="18" charset="0"/>
              </a:rPr>
              <a:pPr/>
              <a:t>1</a:t>
            </a:fld>
            <a:endParaRPr lang="de-DE" altLang="de-DE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83930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08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676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67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0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9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1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5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2D01-5C9A-4112-808E-12455A5D2817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7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2D01-5C9A-4112-808E-12455A5D281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88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309688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A102094F-E12F-46DC-B5A5-CF9BD6C1DE91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27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38DAE09B-3B1F-4B1C-A8AF-C8A2E2DF591C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81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4AA37EBC-1A75-46BF-80CB-6BDEBC0FCB71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585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6438-306A-4F28-A299-9E999451466B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145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950-5EB9-4A55-AE4C-D5F38FEDD55B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83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BD4B6-A58A-4E4A-AE20-F45656DD4B61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240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927F-79CA-41B5-82E8-6B50090F421B}" type="datetime4">
              <a:rPr lang="de-DE" smtClean="0"/>
              <a:t>28. August 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55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1D8-530E-43A0-AF1B-FECF0A288684}" type="datetime4">
              <a:rPr lang="de-DE" smtClean="0"/>
              <a:t>28. August 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231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1AB-D473-420E-AFA3-E9592B8300C9}" type="datetime4">
              <a:rPr lang="de-DE" smtClean="0"/>
              <a:t>28. August 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285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D87B-8A5E-4FB8-A547-69F544CD8A55}" type="datetime4">
              <a:rPr lang="de-DE" smtClean="0"/>
              <a:t>28. August 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6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2DFC-EE9C-414F-AE26-F424F14B3B6D}" type="datetime4">
              <a:rPr lang="de-DE" smtClean="0"/>
              <a:t>28. August 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2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E15DCFF-D88E-44F5-B581-4B666AF852CC}" type="datetime4">
              <a:rPr lang="de-DE" smtClean="0"/>
              <a:t>28. August 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3698206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Straßenbaubeiträge nach § 8 KAG - Steinstraße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26856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402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B02C-6091-4547-B557-A54BF3B7974D}" type="datetime4">
              <a:rPr lang="de-DE" smtClean="0"/>
              <a:t>28. August 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912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0E5-6943-4249-ADD5-66C792A9DF60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89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995C-B51B-4832-A13C-3C4A2B761CE9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928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44311" y="322490"/>
            <a:ext cx="681445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de-DE" sz="2743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7391400" y="6585857"/>
            <a:ext cx="1676400" cy="19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CCFCD50-5DC0-4668-9C2C-95DD1BAAA944}" type="slidenum">
              <a:rPr lang="de-DE" altLang="de-DE" sz="686" b="0" smtClean="0">
                <a:solidFill>
                  <a:srgbClr val="656565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z="686" b="0">
              <a:solidFill>
                <a:srgbClr val="656565"/>
              </a:solidFill>
            </a:endParaRPr>
          </a:p>
        </p:txBody>
      </p:sp>
      <p:pic>
        <p:nvPicPr>
          <p:cNvPr id="6" name="Picture 32" descr="66-4C-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47" y="5465990"/>
            <a:ext cx="1975757" cy="6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1670957" y="1268186"/>
            <a:ext cx="6858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743">
                <a:solidFill>
                  <a:srgbClr val="4C4C4C"/>
                </a:solidFill>
              </a:defRPr>
            </a:lvl1pPr>
          </a:lstStyle>
          <a:p>
            <a:pPr lvl="0"/>
            <a:r>
              <a:rPr lang="de-DE" altLang="de-DE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2115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4672"/>
            <a:ext cx="7886700" cy="132669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6079"/>
            <a:ext cx="7886700" cy="43515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4303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568" y="1710418"/>
            <a:ext cx="7886700" cy="2852057"/>
          </a:xfrm>
          <a:prstGeom prst="rect">
            <a:avLst/>
          </a:prstGeom>
        </p:spPr>
        <p:txBody>
          <a:bodyPr anchor="b"/>
          <a:lstStyle>
            <a:lvl1pPr>
              <a:defRPr sz="514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4568" y="4589690"/>
            <a:ext cx="7886700" cy="1499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57"/>
            </a:lvl1pPr>
            <a:lvl2pPr marL="391866" indent="0">
              <a:buNone/>
              <a:defRPr sz="1714"/>
            </a:lvl2pPr>
            <a:lvl3pPr marL="783732" indent="0">
              <a:buNone/>
              <a:defRPr sz="1543"/>
            </a:lvl3pPr>
            <a:lvl4pPr marL="1175598" indent="0">
              <a:buNone/>
              <a:defRPr sz="1371"/>
            </a:lvl4pPr>
            <a:lvl5pPr marL="1567464" indent="0">
              <a:buNone/>
              <a:defRPr sz="1371"/>
            </a:lvl5pPr>
            <a:lvl6pPr marL="1959331" indent="0">
              <a:buNone/>
              <a:defRPr sz="1371"/>
            </a:lvl6pPr>
            <a:lvl7pPr marL="2351197" indent="0">
              <a:buNone/>
              <a:defRPr sz="1371"/>
            </a:lvl7pPr>
            <a:lvl8pPr marL="2743063" indent="0">
              <a:buNone/>
              <a:defRPr sz="1371"/>
            </a:lvl8pPr>
            <a:lvl9pPr marL="3134929" indent="0">
              <a:buNone/>
              <a:defRPr sz="137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0168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4672"/>
            <a:ext cx="7886700" cy="132669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6079"/>
            <a:ext cx="3878036" cy="43515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7315" y="1826079"/>
            <a:ext cx="3878036" cy="43515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49339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11" y="364672"/>
            <a:ext cx="7886700" cy="132669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11" y="1681843"/>
            <a:ext cx="3868510" cy="82323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57" b="1"/>
            </a:lvl1pPr>
            <a:lvl2pPr marL="391866" indent="0">
              <a:buNone/>
              <a:defRPr sz="1714" b="1"/>
            </a:lvl2pPr>
            <a:lvl3pPr marL="783732" indent="0">
              <a:buNone/>
              <a:defRPr sz="1543" b="1"/>
            </a:lvl3pPr>
            <a:lvl4pPr marL="1175598" indent="0">
              <a:buNone/>
              <a:defRPr sz="1371" b="1"/>
            </a:lvl4pPr>
            <a:lvl5pPr marL="1567464" indent="0">
              <a:buNone/>
              <a:defRPr sz="1371" b="1"/>
            </a:lvl5pPr>
            <a:lvl6pPr marL="1959331" indent="0">
              <a:buNone/>
              <a:defRPr sz="1371" b="1"/>
            </a:lvl6pPr>
            <a:lvl7pPr marL="2351197" indent="0">
              <a:buNone/>
              <a:defRPr sz="1371" b="1"/>
            </a:lvl7pPr>
            <a:lvl8pPr marL="2743063" indent="0">
              <a:buNone/>
              <a:defRPr sz="1371" b="1"/>
            </a:lvl8pPr>
            <a:lvl9pPr marL="3134929" indent="0">
              <a:buNone/>
              <a:defRPr sz="1371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011" y="2505076"/>
            <a:ext cx="3868510" cy="3684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843"/>
            <a:ext cx="3887561" cy="82323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57" b="1"/>
            </a:lvl1pPr>
            <a:lvl2pPr marL="391866" indent="0">
              <a:buNone/>
              <a:defRPr sz="1714" b="1"/>
            </a:lvl2pPr>
            <a:lvl3pPr marL="783732" indent="0">
              <a:buNone/>
              <a:defRPr sz="1543" b="1"/>
            </a:lvl3pPr>
            <a:lvl4pPr marL="1175598" indent="0">
              <a:buNone/>
              <a:defRPr sz="1371" b="1"/>
            </a:lvl4pPr>
            <a:lvl5pPr marL="1567464" indent="0">
              <a:buNone/>
              <a:defRPr sz="1371" b="1"/>
            </a:lvl5pPr>
            <a:lvl6pPr marL="1959331" indent="0">
              <a:buNone/>
              <a:defRPr sz="1371" b="1"/>
            </a:lvl6pPr>
            <a:lvl7pPr marL="2351197" indent="0">
              <a:buNone/>
              <a:defRPr sz="1371" b="1"/>
            </a:lvl7pPr>
            <a:lvl8pPr marL="2743063" indent="0">
              <a:buNone/>
              <a:defRPr sz="1371" b="1"/>
            </a:lvl8pPr>
            <a:lvl9pPr marL="3134929" indent="0">
              <a:buNone/>
              <a:defRPr sz="1371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561" cy="3684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10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4672"/>
            <a:ext cx="7886700" cy="132669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0379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25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48425" y="6356349"/>
            <a:ext cx="2057400" cy="365125"/>
          </a:xfrm>
          <a:prstGeom prst="rect">
            <a:avLst/>
          </a:prstGeom>
        </p:spPr>
        <p:txBody>
          <a:bodyPr/>
          <a:lstStyle/>
          <a:p>
            <a:fld id="{26B0B7A8-4281-4A7F-96DF-029C6930F6AF}" type="datetime4">
              <a:rPr lang="de-DE" smtClean="0"/>
              <a:t>28. August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3693444" cy="365126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  <a:endParaRPr lang="de-DE" dirty="0"/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4326856" y="6356349"/>
            <a:ext cx="49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C433F-6679-4627-8516-A1FFC47CE36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596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11" y="457200"/>
            <a:ext cx="2948667" cy="1600200"/>
          </a:xfrm>
          <a:prstGeom prst="rect">
            <a:avLst/>
          </a:prstGeom>
        </p:spPr>
        <p:txBody>
          <a:bodyPr anchor="b"/>
          <a:lstStyle>
            <a:lvl1pPr>
              <a:defRPr sz="274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562" y="987879"/>
            <a:ext cx="4629150" cy="4872718"/>
          </a:xfrm>
          <a:prstGeom prst="rect">
            <a:avLst/>
          </a:prstGeom>
        </p:spPr>
        <p:txBody>
          <a:bodyPr/>
          <a:lstStyle>
            <a:lvl1pPr>
              <a:defRPr sz="2743"/>
            </a:lvl1pPr>
            <a:lvl2pPr>
              <a:defRPr sz="2400"/>
            </a:lvl2pPr>
            <a:lvl3pPr>
              <a:defRPr sz="2057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011" y="2057400"/>
            <a:ext cx="2948667" cy="3811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71"/>
            </a:lvl1pPr>
            <a:lvl2pPr marL="391866" indent="0">
              <a:buNone/>
              <a:defRPr sz="1200"/>
            </a:lvl2pPr>
            <a:lvl3pPr marL="783732" indent="0">
              <a:buNone/>
              <a:defRPr sz="1029"/>
            </a:lvl3pPr>
            <a:lvl4pPr marL="1175598" indent="0">
              <a:buNone/>
              <a:defRPr sz="857"/>
            </a:lvl4pPr>
            <a:lvl5pPr marL="1567464" indent="0">
              <a:buNone/>
              <a:defRPr sz="857"/>
            </a:lvl5pPr>
            <a:lvl6pPr marL="1959331" indent="0">
              <a:buNone/>
              <a:defRPr sz="857"/>
            </a:lvl6pPr>
            <a:lvl7pPr marL="2351197" indent="0">
              <a:buNone/>
              <a:defRPr sz="857"/>
            </a:lvl7pPr>
            <a:lvl8pPr marL="2743063" indent="0">
              <a:buNone/>
              <a:defRPr sz="857"/>
            </a:lvl8pPr>
            <a:lvl9pPr marL="3134929" indent="0">
              <a:buNone/>
              <a:defRPr sz="85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1195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11" y="457200"/>
            <a:ext cx="2948667" cy="1600200"/>
          </a:xfrm>
          <a:prstGeom prst="rect">
            <a:avLst/>
          </a:prstGeom>
        </p:spPr>
        <p:txBody>
          <a:bodyPr anchor="b"/>
          <a:lstStyle>
            <a:lvl1pPr>
              <a:defRPr sz="274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562" y="987879"/>
            <a:ext cx="4629150" cy="4872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43"/>
            </a:lvl1pPr>
            <a:lvl2pPr marL="391866" indent="0">
              <a:buNone/>
              <a:defRPr sz="2400"/>
            </a:lvl2pPr>
            <a:lvl3pPr marL="783732" indent="0">
              <a:buNone/>
              <a:defRPr sz="2057"/>
            </a:lvl3pPr>
            <a:lvl4pPr marL="1175598" indent="0">
              <a:buNone/>
              <a:defRPr sz="1714"/>
            </a:lvl4pPr>
            <a:lvl5pPr marL="1567464" indent="0">
              <a:buNone/>
              <a:defRPr sz="1714"/>
            </a:lvl5pPr>
            <a:lvl6pPr marL="1959331" indent="0">
              <a:buNone/>
              <a:defRPr sz="1714"/>
            </a:lvl6pPr>
            <a:lvl7pPr marL="2351197" indent="0">
              <a:buNone/>
              <a:defRPr sz="1714"/>
            </a:lvl7pPr>
            <a:lvl8pPr marL="2743063" indent="0">
              <a:buNone/>
              <a:defRPr sz="1714"/>
            </a:lvl8pPr>
            <a:lvl9pPr marL="3134929" indent="0">
              <a:buNone/>
              <a:defRPr sz="1714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011" y="2057400"/>
            <a:ext cx="2948667" cy="3811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71"/>
            </a:lvl1pPr>
            <a:lvl2pPr marL="391866" indent="0">
              <a:buNone/>
              <a:defRPr sz="1200"/>
            </a:lvl2pPr>
            <a:lvl3pPr marL="783732" indent="0">
              <a:buNone/>
              <a:defRPr sz="1029"/>
            </a:lvl3pPr>
            <a:lvl4pPr marL="1175598" indent="0">
              <a:buNone/>
              <a:defRPr sz="857"/>
            </a:lvl4pPr>
            <a:lvl5pPr marL="1567464" indent="0">
              <a:buNone/>
              <a:defRPr sz="857"/>
            </a:lvl5pPr>
            <a:lvl6pPr marL="1959331" indent="0">
              <a:buNone/>
              <a:defRPr sz="857"/>
            </a:lvl6pPr>
            <a:lvl7pPr marL="2351197" indent="0">
              <a:buNone/>
              <a:defRPr sz="857"/>
            </a:lvl7pPr>
            <a:lvl8pPr marL="2743063" indent="0">
              <a:buNone/>
              <a:defRPr sz="857"/>
            </a:lvl8pPr>
            <a:lvl9pPr marL="3134929" indent="0">
              <a:buNone/>
              <a:defRPr sz="85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5445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4672"/>
            <a:ext cx="7886700" cy="132669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6079"/>
            <a:ext cx="7886700" cy="43515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4097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364672"/>
            <a:ext cx="1971675" cy="5812971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4672"/>
            <a:ext cx="5784397" cy="58129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4610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061-6E4F-4E7D-9977-0A384A8714E9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8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768E-549C-416C-BFD5-92C7E3437502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9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7B478-9C3E-4F38-B5D7-6F4D48BA4C9E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41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B3ECF-C523-4812-AC9D-E53D08347214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9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6401-79D7-4283-94E9-9C695DF6BA67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66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C9F6-9D6C-4173-95C7-B5086B98CCDD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CD0175EE-D909-4EA1-AA5E-4202A9A5A6B5}" type="datetime4">
              <a:rPr lang="de-DE" smtClean="0"/>
              <a:t>28. August 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616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8E5E-0202-4154-B49A-08BA619F9DB5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87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E559-4C29-49CF-AFB6-DDDED6D55EDF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0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15B3-1C32-41EE-A4C0-16F41A6D7186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2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7BFD-8E76-4EE5-8DED-FE81D4B396AC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92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A716-F198-4AEF-B5AD-ED608FE095C4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2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212F3A64-2DE1-4B07-BFF4-DAB9FBF94903}" type="datetime4">
              <a:rPr lang="de-DE" smtClean="0"/>
              <a:t>28. August 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23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3B4C7234-2C96-445F-AFE9-828348A1BA6F}" type="datetime4">
              <a:rPr lang="de-DE" smtClean="0"/>
              <a:t>28. August 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2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6800A1ED-98AB-4744-8E59-593B8BBE8F92}" type="datetime4">
              <a:rPr lang="de-DE" smtClean="0"/>
              <a:t>28. August 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69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70D0E464-05A0-493A-8693-67B675D0B31E}" type="datetime4">
              <a:rPr lang="de-DE" smtClean="0"/>
              <a:t>28. August 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00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67662" y="6360026"/>
            <a:ext cx="2057400" cy="365125"/>
          </a:xfrm>
          <a:prstGeom prst="rect">
            <a:avLst/>
          </a:prstGeom>
        </p:spPr>
        <p:txBody>
          <a:bodyPr/>
          <a:lstStyle/>
          <a:p>
            <a:fld id="{1C5D2090-0ABA-42BC-810A-1348F27BB6AA}" type="datetime4">
              <a:rPr lang="de-DE" smtClean="0"/>
              <a:t>28. August 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5339012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Straßenbaubeiträge nach § 8 KAG - Steinstraße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25062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14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0"/>
          <p:cNvSpPr>
            <a:spLocks noChangeArrowheads="1"/>
          </p:cNvSpPr>
          <p:nvPr userDrawn="1"/>
        </p:nvSpPr>
        <p:spPr bwMode="auto">
          <a:xfrm>
            <a:off x="0" y="-1"/>
            <a:ext cx="9144000" cy="1299411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53625"/>
            <a:ext cx="5486400" cy="792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Line 79"/>
          <p:cNvSpPr>
            <a:spLocks noChangeShapeType="1"/>
          </p:cNvSpPr>
          <p:nvPr userDrawn="1"/>
        </p:nvSpPr>
        <p:spPr bwMode="auto">
          <a:xfrm flipV="1">
            <a:off x="0" y="1299410"/>
            <a:ext cx="9144001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/>
          </a:p>
        </p:txBody>
      </p:sp>
      <p:pic>
        <p:nvPicPr>
          <p:cNvPr id="9" name="Picture 83" descr="66-s-li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53624"/>
            <a:ext cx="230505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61A2D52-1401-4C32-8F8D-AF41CB13FCC5}" type="datetime4">
              <a:rPr lang="de-DE" smtClean="0"/>
              <a:t>28. August 2023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698206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Straßenbaubeiträge nach § 8 KAG - Steinstraße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326856" y="6356350"/>
            <a:ext cx="490287" cy="365125"/>
          </a:xfrm>
          <a:prstGeom prst="rect">
            <a:avLst/>
          </a:prstGeom>
        </p:spPr>
        <p:txBody>
          <a:bodyPr/>
          <a:lstStyle/>
          <a:p>
            <a:fld id="{02CC433F-6679-4627-8516-A1FFC47CE36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205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0"/>
          <p:cNvSpPr>
            <a:spLocks noChangeArrowheads="1"/>
          </p:cNvSpPr>
          <p:nvPr userDrawn="1"/>
        </p:nvSpPr>
        <p:spPr bwMode="auto">
          <a:xfrm>
            <a:off x="0" y="0"/>
            <a:ext cx="9144000" cy="126365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1" y="230187"/>
            <a:ext cx="5932070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43751" y="6311898"/>
            <a:ext cx="1371599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de-DE" dirty="0"/>
              <a:t>Stand</a:t>
            </a:r>
            <a:r>
              <a:rPr lang="de-DE"/>
              <a:t>: </a:t>
            </a:r>
            <a:fld id="{926AD145-7580-46E1-8055-D0D0336B6B21}" type="datetime4">
              <a:rPr lang="de-DE" smtClean="0"/>
              <a:t>28. August 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8648" y="6311899"/>
            <a:ext cx="3698207" cy="40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Straßenbaubeiträge nach § 8 KAG - Steinstraße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326856" y="6311899"/>
            <a:ext cx="490287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96B0-4D91-4FD4-9C89-2C5111F1D7B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Line 79"/>
          <p:cNvSpPr>
            <a:spLocks noChangeShapeType="1"/>
          </p:cNvSpPr>
          <p:nvPr userDrawn="1"/>
        </p:nvSpPr>
        <p:spPr bwMode="auto">
          <a:xfrm>
            <a:off x="0" y="1263650"/>
            <a:ext cx="91440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11" name="Line 75"/>
          <p:cNvSpPr>
            <a:spLocks noChangeShapeType="1"/>
          </p:cNvSpPr>
          <p:nvPr userDrawn="1"/>
        </p:nvSpPr>
        <p:spPr bwMode="auto">
          <a:xfrm>
            <a:off x="0" y="6176961"/>
            <a:ext cx="9144000" cy="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/>
          </a:p>
        </p:txBody>
      </p:sp>
      <p:pic>
        <p:nvPicPr>
          <p:cNvPr id="12" name="Picture 32" descr="66-4C-li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20" y="230187"/>
            <a:ext cx="230505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6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0"/>
          <p:cNvSpPr>
            <a:spLocks noChangeArrowheads="1"/>
          </p:cNvSpPr>
          <p:nvPr/>
        </p:nvSpPr>
        <p:spPr bwMode="auto">
          <a:xfrm>
            <a:off x="0" y="0"/>
            <a:ext cx="9144000" cy="1083129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543">
              <a:solidFill>
                <a:srgbClr val="000000"/>
              </a:solidFill>
            </a:endParaRPr>
          </a:p>
        </p:txBody>
      </p:sp>
      <p:sp>
        <p:nvSpPr>
          <p:cNvPr id="1027" name="Rectangle 24"/>
          <p:cNvSpPr>
            <a:spLocks noChangeArrowheads="1"/>
          </p:cNvSpPr>
          <p:nvPr/>
        </p:nvSpPr>
        <p:spPr bwMode="auto">
          <a:xfrm>
            <a:off x="7184571" y="6268811"/>
            <a:ext cx="457200" cy="44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AB335AD-C9DF-420D-AC68-D2ABC4A8E100}" type="slidenum">
              <a:rPr lang="de-DE" altLang="de-DE" sz="1029" b="0" smtClean="0">
                <a:solidFill>
                  <a:srgbClr val="656565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z="1029" b="0">
              <a:solidFill>
                <a:srgbClr val="656565"/>
              </a:solidFill>
            </a:endParaRPr>
          </a:p>
        </p:txBody>
      </p:sp>
      <p:sp>
        <p:nvSpPr>
          <p:cNvPr id="1097" name="Rectangle 73"/>
          <p:cNvSpPr>
            <a:spLocks noChangeArrowheads="1"/>
          </p:cNvSpPr>
          <p:nvPr/>
        </p:nvSpPr>
        <p:spPr bwMode="auto">
          <a:xfrm>
            <a:off x="195943" y="6270172"/>
            <a:ext cx="1567543" cy="37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857">
              <a:solidFill>
                <a:srgbClr val="000000"/>
              </a:solidFill>
            </a:endParaRPr>
          </a:p>
        </p:txBody>
      </p:sp>
      <p:sp>
        <p:nvSpPr>
          <p:cNvPr id="1029" name="Line 75"/>
          <p:cNvSpPr>
            <a:spLocks noChangeShapeType="1"/>
          </p:cNvSpPr>
          <p:nvPr/>
        </p:nvSpPr>
        <p:spPr bwMode="auto">
          <a:xfrm>
            <a:off x="0" y="6144986"/>
            <a:ext cx="91440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43" b="1">
              <a:solidFill>
                <a:srgbClr val="000000"/>
              </a:solidFill>
            </a:endParaRPr>
          </a:p>
        </p:txBody>
      </p:sp>
      <p:sp>
        <p:nvSpPr>
          <p:cNvPr id="1030" name="Text Box 76"/>
          <p:cNvSpPr txBox="1">
            <a:spLocks noChangeArrowheads="1"/>
          </p:cNvSpPr>
          <p:nvPr userDrawn="1"/>
        </p:nvSpPr>
        <p:spPr bwMode="auto">
          <a:xfrm>
            <a:off x="1115786" y="6268811"/>
            <a:ext cx="2159454" cy="25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1029" b="0">
                <a:solidFill>
                  <a:srgbClr val="000000"/>
                </a:solidFill>
              </a:rPr>
              <a:t>Bezeichnung </a:t>
            </a:r>
          </a:p>
        </p:txBody>
      </p:sp>
      <p:sp>
        <p:nvSpPr>
          <p:cNvPr id="1031" name="Text Box 77"/>
          <p:cNvSpPr txBox="1">
            <a:spLocks noChangeArrowheads="1"/>
          </p:cNvSpPr>
          <p:nvPr/>
        </p:nvSpPr>
        <p:spPr bwMode="auto">
          <a:xfrm>
            <a:off x="251732" y="6268811"/>
            <a:ext cx="1763486" cy="25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altLang="de-DE" sz="1029">
              <a:solidFill>
                <a:srgbClr val="000000"/>
              </a:solidFill>
            </a:endParaRPr>
          </a:p>
        </p:txBody>
      </p:sp>
      <p:sp>
        <p:nvSpPr>
          <p:cNvPr id="1032" name="Line 79"/>
          <p:cNvSpPr>
            <a:spLocks noChangeShapeType="1"/>
          </p:cNvSpPr>
          <p:nvPr/>
        </p:nvSpPr>
        <p:spPr bwMode="auto">
          <a:xfrm>
            <a:off x="0" y="1083129"/>
            <a:ext cx="91440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43" b="1">
              <a:solidFill>
                <a:srgbClr val="000000"/>
              </a:solidFill>
            </a:endParaRPr>
          </a:p>
        </p:txBody>
      </p:sp>
      <p:pic>
        <p:nvPicPr>
          <p:cNvPr id="1033" name="Picture 83" descr="66-s-l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72" y="219075"/>
            <a:ext cx="1975757" cy="6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 userDrawn="1"/>
        </p:nvSpPr>
        <p:spPr>
          <a:xfrm>
            <a:off x="628650" y="364672"/>
            <a:ext cx="7886700" cy="13266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400">
                <a:solidFill>
                  <a:srgbClr val="000000"/>
                </a:solidFill>
              </a:rPr>
              <a:t>Titelmasterformat durch Klicken bearbeiten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 userDrawn="1"/>
        </p:nvSpPr>
        <p:spPr>
          <a:xfrm>
            <a:off x="628650" y="1826079"/>
            <a:ext cx="7886700" cy="43515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tabLst>
                <a:tab pos="1144588" algn="l"/>
              </a:tabLs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573088" indent="-193675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144588" algn="l"/>
              </a:tabLs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95250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tabLst>
                <a:tab pos="1144588" algn="l"/>
              </a:tabLs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331913" indent="-188913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144588" algn="l"/>
              </a:tabLs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17097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tabLst>
                <a:tab pos="1144588" algn="l"/>
              </a:tabLs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57"/>
              <a:t>Textmasterformat bearbeiten</a:t>
            </a:r>
          </a:p>
          <a:p>
            <a:pPr lvl="1">
              <a:defRPr/>
            </a:pPr>
            <a:r>
              <a:rPr lang="de-DE" sz="2057"/>
              <a:t>Zweite Ebene</a:t>
            </a:r>
          </a:p>
          <a:p>
            <a:pPr lvl="2">
              <a:defRPr/>
            </a:pPr>
            <a:r>
              <a:rPr lang="de-DE" sz="2057"/>
              <a:t>Dritte Ebene</a:t>
            </a:r>
          </a:p>
          <a:p>
            <a:pPr lvl="3">
              <a:defRPr/>
            </a:pPr>
            <a:r>
              <a:rPr lang="de-DE" sz="2057"/>
              <a:t>Vierte Ebene</a:t>
            </a:r>
          </a:p>
          <a:p>
            <a:pPr lvl="4">
              <a:defRPr/>
            </a:pPr>
            <a:r>
              <a:rPr lang="de-DE" sz="2057"/>
              <a:t>Fünfte Ebene</a:t>
            </a:r>
            <a:endParaRPr lang="de-DE" sz="2057" dirty="0"/>
          </a:p>
        </p:txBody>
      </p:sp>
    </p:spTree>
    <p:extLst>
      <p:ext uri="{BB962C8B-B14F-4D97-AF65-F5344CB8AC3E}">
        <p14:creationId xmlns:p14="http://schemas.microsoft.com/office/powerpoint/2010/main" val="260598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857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5pPr>
      <a:lvl6pPr marL="391866"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6pPr>
      <a:lvl7pPr marL="783732"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7pPr>
      <a:lvl8pPr marL="1175598"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8pPr>
      <a:lvl9pPr marL="1567464" algn="l" rtl="0" eaLnBrk="0" fontAlgn="base" hangingPunct="0">
        <a:spcBef>
          <a:spcPct val="0"/>
        </a:spcBef>
        <a:spcAft>
          <a:spcPct val="0"/>
        </a:spcAft>
        <a:defRPr sz="857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tabLst>
          <a:tab pos="981026" algn="l"/>
        </a:tabLst>
        <a:defRPr sz="2057" kern="1200">
          <a:solidFill>
            <a:srgbClr val="4C4C4C"/>
          </a:solidFill>
          <a:latin typeface="+mn-lt"/>
          <a:ea typeface="+mn-ea"/>
          <a:cs typeface="+mn-cs"/>
        </a:defRPr>
      </a:lvl1pPr>
      <a:lvl2pPr marL="491194" indent="-165999" algn="l" rtl="0" eaLnBrk="0" fontAlgn="base" hangingPunct="0">
        <a:spcBef>
          <a:spcPct val="20000"/>
        </a:spcBef>
        <a:spcAft>
          <a:spcPct val="0"/>
        </a:spcAft>
        <a:tabLst>
          <a:tab pos="981026" algn="l"/>
        </a:tabLst>
        <a:defRPr sz="2057" kern="1200">
          <a:solidFill>
            <a:srgbClr val="4C4C4C"/>
          </a:solidFill>
          <a:latin typeface="+mn-lt"/>
          <a:ea typeface="+mn-ea"/>
          <a:cs typeface="+mn-cs"/>
        </a:defRPr>
      </a:lvl2pPr>
      <a:lvl3pPr marL="816388" indent="-161917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tabLst>
          <a:tab pos="981026" algn="l"/>
        </a:tabLst>
        <a:defRPr sz="2057" kern="1200">
          <a:solidFill>
            <a:srgbClr val="4C4C4C"/>
          </a:solidFill>
          <a:latin typeface="+mn-lt"/>
          <a:ea typeface="+mn-ea"/>
          <a:cs typeface="+mn-cs"/>
        </a:defRPr>
      </a:lvl3pPr>
      <a:lvl4pPr marL="1141583" indent="-161917" algn="l" rtl="0" eaLnBrk="0" fontAlgn="base" hangingPunct="0">
        <a:spcBef>
          <a:spcPct val="20000"/>
        </a:spcBef>
        <a:spcAft>
          <a:spcPct val="0"/>
        </a:spcAft>
        <a:tabLst>
          <a:tab pos="981026" algn="l"/>
        </a:tabLst>
        <a:defRPr sz="2057" kern="1200">
          <a:solidFill>
            <a:srgbClr val="4C4C4C"/>
          </a:solidFill>
          <a:latin typeface="+mn-lt"/>
          <a:ea typeface="+mn-ea"/>
          <a:cs typeface="+mn-cs"/>
        </a:defRPr>
      </a:lvl4pPr>
      <a:lvl5pPr marL="1465416" indent="-160556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tabLst>
          <a:tab pos="981026" algn="l"/>
        </a:tabLst>
        <a:defRPr sz="2057" kern="1200">
          <a:solidFill>
            <a:srgbClr val="4C4C4C"/>
          </a:solidFill>
          <a:latin typeface="+mn-lt"/>
          <a:ea typeface="+mn-ea"/>
          <a:cs typeface="+mn-cs"/>
        </a:defRPr>
      </a:lvl5pPr>
      <a:lvl6pPr marL="2155264" indent="-195933" algn="l" defTabSz="783732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2547130" indent="-195933" algn="l" defTabSz="783732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2938996" indent="-195933" algn="l" defTabSz="783732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3330862" indent="-195933" algn="l" defTabSz="783732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91866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2pPr>
      <a:lvl3pPr marL="783732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3pPr>
      <a:lvl4pPr marL="1175598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4pPr>
      <a:lvl5pPr marL="1567464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5pPr>
      <a:lvl6pPr marL="1959331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2351197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2743063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3134929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0"/>
          <p:cNvSpPr>
            <a:spLocks noChangeArrowheads="1"/>
          </p:cNvSpPr>
          <p:nvPr userDrawn="1"/>
        </p:nvSpPr>
        <p:spPr bwMode="auto">
          <a:xfrm>
            <a:off x="0" y="0"/>
            <a:ext cx="9144000" cy="126365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1" y="230187"/>
            <a:ext cx="5932070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43751" y="6311898"/>
            <a:ext cx="1371599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Stand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: </a:t>
            </a:r>
            <a:fld id="{40022756-6F46-4ACC-9327-21049F590B89}" type="datetime4">
              <a:rPr lang="de-DE" smtClean="0">
                <a:solidFill>
                  <a:prstClr val="black">
                    <a:tint val="75000"/>
                  </a:prstClr>
                </a:solidFill>
              </a:rPr>
              <a:t>28. August 2023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8648" y="6311899"/>
            <a:ext cx="3698207" cy="40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Straßenbaubeiträge nach § 8 KAG - Steinstraße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326856" y="6311899"/>
            <a:ext cx="490287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Line 79"/>
          <p:cNvSpPr>
            <a:spLocks noChangeShapeType="1"/>
          </p:cNvSpPr>
          <p:nvPr userDrawn="1"/>
        </p:nvSpPr>
        <p:spPr bwMode="auto">
          <a:xfrm>
            <a:off x="0" y="1263650"/>
            <a:ext cx="91440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1" name="Line 75"/>
          <p:cNvSpPr>
            <a:spLocks noChangeShapeType="1"/>
          </p:cNvSpPr>
          <p:nvPr userDrawn="1"/>
        </p:nvSpPr>
        <p:spPr bwMode="auto">
          <a:xfrm>
            <a:off x="0" y="6176961"/>
            <a:ext cx="9144000" cy="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12" name="Picture 32" descr="66-4C-li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20" y="230187"/>
            <a:ext cx="230505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1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hyperlink" Target="https://www.dortmund.de/media/p/tiefbauamt/downloads_tiefbauamt/erschliessungs__und_strassenbaubeitraege/Satzung_Beitraege_fuer_Strassenmassnahmen.pdf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hyperlink" Target="https://www.dortmund.de/media/p/tiefbauamt/downloads_tiefbauamt/erschliessungs__und_strassenbaubeitraege/Satzung_Beitraege_fuer_Strassenmassnahmen.pdf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hyperlink" Target="https://www.dortmund.de/media/p/tiefbauamt/downloads_tiefbauamt/erschliessungs__und_strassenbaubeitraege/Satzung_Beitraege_fuer_Strassenmassnahmen.pdf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hyperlink" Target="https://recht.nrw.de/lmi/owa/br_vbl_detail_text?anw_nr=7&amp;vd_id=20446&amp;ver=8&amp;val=20446&amp;sg=0&amp;menu=0&amp;vd_back=N" TargetMode="Externa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dpflug@stadtdo.de?subject=Anfrage%20zur%20Bauma&#223;nahme%20Am%20Rembe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3875" y="895283"/>
            <a:ext cx="7279804" cy="3303372"/>
          </a:xfrm>
          <a:noFill/>
        </p:spPr>
        <p:txBody>
          <a:bodyPr/>
          <a:lstStyle/>
          <a:p>
            <a:r>
              <a:rPr lang="de-DE" altLang="de-DE" sz="6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Maßnahme </a:t>
            </a:r>
            <a:br>
              <a:rPr lang="de-DE" altLang="de-DE" sz="6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e-DE" altLang="de-DE" sz="6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Obermarkstraße</a:t>
            </a:r>
            <a:br>
              <a:rPr lang="de-DE" altLang="de-DE" sz="6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de-DE" altLang="de-DE" sz="6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e-DE" altLang="de-DE" sz="6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e-DE" altLang="de-DE" sz="6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e-DE" altLang="de-DE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e-DE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de-DE" altLang="de-DE" sz="5657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e-DE" altLang="de-DE" sz="5657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e-DE" altLang="de-DE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Untertitel 5"/>
          <p:cNvSpPr txBox="1">
            <a:spLocks/>
          </p:cNvSpPr>
          <p:nvPr/>
        </p:nvSpPr>
        <p:spPr>
          <a:xfrm>
            <a:off x="828942" y="4160520"/>
            <a:ext cx="8071218" cy="128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Anliegerversammlung gem. § 8a Absatz 3 KAG NRW</a:t>
            </a:r>
          </a:p>
        </p:txBody>
      </p:sp>
    </p:spTree>
    <p:extLst>
      <p:ext uri="{BB962C8B-B14F-4D97-AF65-F5344CB8AC3E}">
        <p14:creationId xmlns:p14="http://schemas.microsoft.com/office/powerpoint/2010/main" val="260038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10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49269" y="1578017"/>
            <a:ext cx="8647596" cy="38003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Der zur Verfügung stehende Straßenraum „Obermarkstraße“ ist zurzeit wie folgt aufgeteilt: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Unmarkierte Fahrbahn (ca. zwischen 4,50 m bis 6 m breit)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Gehwege lediglich an den Einmündungsbereichen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Höchstener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Straße / Schöner Pfad vorhanden (bis ca. je 80 m in die     Obermarkstraße)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keine separate Radverkehrsanlage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0" y="12062"/>
            <a:ext cx="6481140" cy="126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Straßenausbau heute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20868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84196C-7634-0227-B7E4-AD5F7A2F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01A594-395D-57C3-E93F-DB0EF9C0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E96B0-4D91-4FD4-9C89-2C5111F1D7B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82D6FE3-AFBB-409F-0E2E-DDE7CB44EE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15100" cy="126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Planung Variante </a:t>
            </a:r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481428C-4621-16CE-0F7E-279C65F85C84}"/>
              </a:ext>
            </a:extLst>
          </p:cNvPr>
          <p:cNvSpPr/>
          <p:nvPr/>
        </p:nvSpPr>
        <p:spPr>
          <a:xfrm>
            <a:off x="0" y="1591698"/>
            <a:ext cx="9144000" cy="41850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Straßenplanung: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Ausnutzung der gesamten zur Verfügung stehenden ÖWG-Fläche (durchschnittlich Breite zwischen 7,00 m und 8,50 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den Einmündungsbereichen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Höchstener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Straße / Schöner Pfad (Aufweitungen bis zu 12,50 m Breite)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54 Bäume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41 öffentliche Stellplätze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Straßenentwässerung: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wechselnde einseitige Neigung über Sinkkästen 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85256490-7394-91EE-DD9D-7EA2C3B27136}"/>
              </a:ext>
            </a:extLst>
          </p:cNvPr>
          <p:cNvSpPr txBox="1">
            <a:spLocks/>
          </p:cNvSpPr>
          <p:nvPr/>
        </p:nvSpPr>
        <p:spPr>
          <a:xfrm>
            <a:off x="247650" y="6311899"/>
            <a:ext cx="4161980" cy="40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81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207E1-8765-9EDC-A94A-317BEC8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2070" cy="126699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Planung Variante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BF1D1-C113-8F47-29EF-5AC4FE8D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9F7C1-D73B-C6E5-70CC-8D059A16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5935C5-2034-B4A1-8DDE-E0466C48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4C29CC5-6F1E-DF8D-5AF3-0DB14D7E25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371135"/>
              </p:ext>
            </p:extLst>
          </p:nvPr>
        </p:nvGraphicFramePr>
        <p:xfrm>
          <a:off x="0" y="1263650"/>
          <a:ext cx="9144000" cy="51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8584420" imgH="16020778" progId="AcroExch.Document.DC">
                  <p:embed/>
                </p:oleObj>
              </mc:Choice>
              <mc:Fallback>
                <p:oleObj name="Acrobat Document" r:id="rId3" imgW="28584420" imgH="16020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63650"/>
                        <a:ext cx="9144000" cy="512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20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207E1-8765-9EDC-A94A-317BEC8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185"/>
            <a:ext cx="5932070" cy="1033463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Planung Variante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BF1D1-C113-8F47-29EF-5AC4FE8D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9F7C1-D73B-C6E5-70CC-8D059A16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5935C5-2034-B4A1-8DDE-E0466C48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7A5BD84-C943-45C5-920E-0174EF90B8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457480"/>
              </p:ext>
            </p:extLst>
          </p:nvPr>
        </p:nvGraphicFramePr>
        <p:xfrm>
          <a:off x="0" y="1263650"/>
          <a:ext cx="9144000" cy="515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441363" imgH="16020778" progId="AcroExch.Document.DC">
                  <p:embed/>
                </p:oleObj>
              </mc:Choice>
              <mc:Fallback>
                <p:oleObj name="Acrobat Document" r:id="rId2" imgW="28441363" imgH="16020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63650"/>
                        <a:ext cx="9144000" cy="5150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207E1-8765-9EDC-A94A-317BEC8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60721" cy="1263650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Planung Variante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BF1D1-C113-8F47-29EF-5AC4FE8D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9F7C1-D73B-C6E5-70CC-8D059A16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5935C5-2034-B4A1-8DDE-E0466C48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9C554B33-105B-FEFE-3F8B-C02301912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096601"/>
              </p:ext>
            </p:extLst>
          </p:nvPr>
        </p:nvGraphicFramePr>
        <p:xfrm>
          <a:off x="0" y="1263650"/>
          <a:ext cx="9144000" cy="5112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431867" imgH="15897089" progId="AcroExch.Document.DC">
                  <p:embed/>
                </p:oleObj>
              </mc:Choice>
              <mc:Fallback>
                <p:oleObj name="Acrobat Document" r:id="rId2" imgW="28431867" imgH="1589708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63650"/>
                        <a:ext cx="9144000" cy="5112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737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207E1-8765-9EDC-A94A-317BEC8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60721" cy="1263650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Planung Variante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BF1D1-C113-8F47-29EF-5AC4FE8D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9F7C1-D73B-C6E5-70CC-8D059A16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5935C5-2034-B4A1-8DDE-E0466C48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D2AD234-D4E7-E775-D009-07ACAF3F55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064920"/>
              </p:ext>
            </p:extLst>
          </p:nvPr>
        </p:nvGraphicFramePr>
        <p:xfrm>
          <a:off x="0" y="1263650"/>
          <a:ext cx="9144000" cy="5160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336597" imgH="15992305" progId="AcroExch.Document.DC">
                  <p:embed/>
                </p:oleObj>
              </mc:Choice>
              <mc:Fallback>
                <p:oleObj name="Acrobat Document" r:id="rId2" imgW="28336597" imgH="1599230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63650"/>
                        <a:ext cx="9144000" cy="5160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987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84196C-7634-0227-B7E4-AD5F7A2F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01A594-395D-57C3-E93F-DB0EF9C0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E96B0-4D91-4FD4-9C89-2C5111F1D7B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82D6FE3-AFBB-409F-0E2E-DDE7CB44EE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15100" cy="126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Planung Variante </a:t>
            </a:r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481428C-4621-16CE-0F7E-279C65F85C84}"/>
              </a:ext>
            </a:extLst>
          </p:cNvPr>
          <p:cNvSpPr/>
          <p:nvPr/>
        </p:nvSpPr>
        <p:spPr>
          <a:xfrm>
            <a:off x="0" y="1348086"/>
            <a:ext cx="9144000" cy="51083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Straßenplanung: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Reduzierte Ausbaubreite (durchschnittlich ca. 6,10 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den Einmündungsbereichen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Höchstener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Straße / Schöner Pfad Aufweitungen bis zu 11,50 m Breite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45 Bäume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30 öffentliche Stellplätze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Straßenentwässerung: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Fahrbahn in V-Profil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Außermittig gelagerte Entwässerungsrinne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ca. alle 30 m ein Sinkkasten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D7801B74-90E8-9914-9A86-909623653B3D}"/>
              </a:ext>
            </a:extLst>
          </p:cNvPr>
          <p:cNvSpPr txBox="1">
            <a:spLocks/>
          </p:cNvSpPr>
          <p:nvPr/>
        </p:nvSpPr>
        <p:spPr>
          <a:xfrm>
            <a:off x="247650" y="6311899"/>
            <a:ext cx="4161980" cy="40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1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17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F3A01E30-E7B5-4A24-B5F9-0B89511DF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50278"/>
              </p:ext>
            </p:extLst>
          </p:nvPr>
        </p:nvGraphicFramePr>
        <p:xfrm>
          <a:off x="194047" y="1262429"/>
          <a:ext cx="8755906" cy="5595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047" y="1262429"/>
                        <a:ext cx="8755906" cy="5595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257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18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50679961-368F-4D47-9FAD-40AECE376D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263044"/>
              </p:ext>
            </p:extLst>
          </p:nvPr>
        </p:nvGraphicFramePr>
        <p:xfrm>
          <a:off x="194741" y="1263316"/>
          <a:ext cx="8754518" cy="559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741" y="1263316"/>
                        <a:ext cx="8754518" cy="5594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633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19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655D432-E79D-4477-BE69-607E675287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452989"/>
              </p:ext>
            </p:extLst>
          </p:nvPr>
        </p:nvGraphicFramePr>
        <p:xfrm>
          <a:off x="194741" y="1263316"/>
          <a:ext cx="8754518" cy="559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741" y="1263316"/>
                        <a:ext cx="8754518" cy="5594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89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Mein wichtigstes Thema heute…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2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76396B-B523-F42C-42BB-7AC13A9979DF}"/>
              </a:ext>
            </a:extLst>
          </p:cNvPr>
          <p:cNvSpPr txBox="1"/>
          <p:nvPr/>
        </p:nvSpPr>
        <p:spPr>
          <a:xfrm>
            <a:off x="246887" y="1630573"/>
            <a:ext cx="8650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AB919F6-ACCB-41A8-8824-59DCC5A22E9A}"/>
              </a:ext>
            </a:extLst>
          </p:cNvPr>
          <p:cNvSpPr/>
          <p:nvPr/>
        </p:nvSpPr>
        <p:spPr>
          <a:xfrm>
            <a:off x="781234" y="1944210"/>
            <a:ext cx="3302493" cy="3870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9EA296-77CF-49E3-A69F-4C79967F6D3B}"/>
              </a:ext>
            </a:extLst>
          </p:cNvPr>
          <p:cNvSpPr/>
          <p:nvPr/>
        </p:nvSpPr>
        <p:spPr>
          <a:xfrm>
            <a:off x="781234" y="1737105"/>
            <a:ext cx="3302493" cy="44718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E46E6B1-7F4E-494B-926E-7B65A5FC6F79}"/>
              </a:ext>
            </a:extLst>
          </p:cNvPr>
          <p:cNvCxnSpPr/>
          <p:nvPr/>
        </p:nvCxnSpPr>
        <p:spPr>
          <a:xfrm flipV="1">
            <a:off x="781234" y="5810372"/>
            <a:ext cx="79899" cy="1686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E7A6433-1069-4B26-AFA0-89B56B2693F8}"/>
              </a:ext>
            </a:extLst>
          </p:cNvPr>
          <p:cNvCxnSpPr>
            <a:cxnSpLocks/>
          </p:cNvCxnSpPr>
          <p:nvPr/>
        </p:nvCxnSpPr>
        <p:spPr>
          <a:xfrm flipH="1" flipV="1">
            <a:off x="861133" y="5813869"/>
            <a:ext cx="53267" cy="165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F112F57-B985-4583-81EB-2445D6BF4C3A}"/>
              </a:ext>
            </a:extLst>
          </p:cNvPr>
          <p:cNvCxnSpPr/>
          <p:nvPr/>
        </p:nvCxnSpPr>
        <p:spPr>
          <a:xfrm flipV="1">
            <a:off x="3950561" y="5810372"/>
            <a:ext cx="79899" cy="1686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037FB74-3084-447A-B518-397491651AAD}"/>
              </a:ext>
            </a:extLst>
          </p:cNvPr>
          <p:cNvCxnSpPr>
            <a:cxnSpLocks/>
          </p:cNvCxnSpPr>
          <p:nvPr/>
        </p:nvCxnSpPr>
        <p:spPr>
          <a:xfrm flipH="1" flipV="1">
            <a:off x="4030460" y="5813869"/>
            <a:ext cx="53267" cy="165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471B0B23-727C-43F1-A9B8-EA0C1A274AE7}"/>
              </a:ext>
            </a:extLst>
          </p:cNvPr>
          <p:cNvSpPr txBox="1"/>
          <p:nvPr/>
        </p:nvSpPr>
        <p:spPr>
          <a:xfrm>
            <a:off x="781234" y="1737105"/>
            <a:ext cx="330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Mein wichtigstes Thema heute…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1C7CB37-928E-4AFE-9855-5F19F67DABA8}"/>
              </a:ext>
            </a:extLst>
          </p:cNvPr>
          <p:cNvSpPr/>
          <p:nvPr/>
        </p:nvSpPr>
        <p:spPr>
          <a:xfrm>
            <a:off x="1103243" y="2633870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9917EFE-9A17-4622-A5F8-DC255B12F14D}"/>
              </a:ext>
            </a:extLst>
          </p:cNvPr>
          <p:cNvSpPr/>
          <p:nvPr/>
        </p:nvSpPr>
        <p:spPr>
          <a:xfrm>
            <a:off x="3236617" y="5146860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86A32B4-7BB9-4DB8-8E74-A34C91BEB804}"/>
              </a:ext>
            </a:extLst>
          </p:cNvPr>
          <p:cNvSpPr/>
          <p:nvPr/>
        </p:nvSpPr>
        <p:spPr>
          <a:xfrm>
            <a:off x="1669547" y="3883948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CF53EAF-0BA2-4952-B09D-850097805901}"/>
              </a:ext>
            </a:extLst>
          </p:cNvPr>
          <p:cNvSpPr/>
          <p:nvPr/>
        </p:nvSpPr>
        <p:spPr>
          <a:xfrm>
            <a:off x="2713156" y="2996084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FFCAAEA-98F2-40CD-9CE8-ED66C60084E1}"/>
              </a:ext>
            </a:extLst>
          </p:cNvPr>
          <p:cNvSpPr/>
          <p:nvPr/>
        </p:nvSpPr>
        <p:spPr>
          <a:xfrm>
            <a:off x="1987600" y="5053492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1DB2D02-896A-4ADC-89FE-E388F0D77D01}"/>
              </a:ext>
            </a:extLst>
          </p:cNvPr>
          <p:cNvSpPr/>
          <p:nvPr/>
        </p:nvSpPr>
        <p:spPr>
          <a:xfrm>
            <a:off x="2924964" y="3965699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2632042-ADB1-4B64-B4E1-5BA0F8D325A7}"/>
              </a:ext>
            </a:extLst>
          </p:cNvPr>
          <p:cNvSpPr/>
          <p:nvPr/>
        </p:nvSpPr>
        <p:spPr>
          <a:xfrm>
            <a:off x="1886069" y="2839409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A1D6734-67AE-4397-B96C-8F76712AD937}"/>
              </a:ext>
            </a:extLst>
          </p:cNvPr>
          <p:cNvSpPr/>
          <p:nvPr/>
        </p:nvSpPr>
        <p:spPr>
          <a:xfrm>
            <a:off x="3236616" y="2347253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39FA1A7-0FA9-44E4-A2AC-B156466B1CA5}"/>
              </a:ext>
            </a:extLst>
          </p:cNvPr>
          <p:cNvSpPr/>
          <p:nvPr/>
        </p:nvSpPr>
        <p:spPr>
          <a:xfrm>
            <a:off x="3485095" y="3512407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0C19E79-997B-4094-BF13-6AFCF9C21B95}"/>
              </a:ext>
            </a:extLst>
          </p:cNvPr>
          <p:cNvSpPr/>
          <p:nvPr/>
        </p:nvSpPr>
        <p:spPr>
          <a:xfrm>
            <a:off x="1103243" y="3368237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1345892-E54E-4E26-BDB8-6A25BAF4CB7C}"/>
              </a:ext>
            </a:extLst>
          </p:cNvPr>
          <p:cNvSpPr/>
          <p:nvPr/>
        </p:nvSpPr>
        <p:spPr>
          <a:xfrm>
            <a:off x="2409062" y="4483315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065E6B4-6673-4780-911C-C1BAE9A0D736}"/>
              </a:ext>
            </a:extLst>
          </p:cNvPr>
          <p:cNvSpPr/>
          <p:nvPr/>
        </p:nvSpPr>
        <p:spPr>
          <a:xfrm>
            <a:off x="1103243" y="4483315"/>
            <a:ext cx="248479" cy="347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6618511-1C77-40F7-AF32-A30D0AAC51BA}"/>
              </a:ext>
            </a:extLst>
          </p:cNvPr>
          <p:cNvSpPr txBox="1"/>
          <p:nvPr/>
        </p:nvSpPr>
        <p:spPr>
          <a:xfrm>
            <a:off x="4969565" y="1737105"/>
            <a:ext cx="3796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Beantwortung der Fragen durch:</a:t>
            </a:r>
          </a:p>
          <a:p>
            <a:endParaRPr lang="de-DE" dirty="0"/>
          </a:p>
          <a:p>
            <a:r>
              <a:rPr lang="de-DE" dirty="0"/>
              <a:t>1. Vortrag</a:t>
            </a:r>
          </a:p>
          <a:p>
            <a:endParaRPr lang="de-DE" dirty="0"/>
          </a:p>
          <a:p>
            <a:r>
              <a:rPr lang="de-DE" dirty="0"/>
              <a:t>2. Erörterungen im Anschluss</a:t>
            </a:r>
          </a:p>
        </p:txBody>
      </p:sp>
    </p:spTree>
    <p:extLst>
      <p:ext uri="{BB962C8B-B14F-4D97-AF65-F5344CB8AC3E}">
        <p14:creationId xmlns:p14="http://schemas.microsoft.com/office/powerpoint/2010/main" val="3949157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20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702D8143-A389-4CF3-B03B-CE71487C10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961891"/>
              </p:ext>
            </p:extLst>
          </p:nvPr>
        </p:nvGraphicFramePr>
        <p:xfrm>
          <a:off x="196553" y="1265632"/>
          <a:ext cx="8750893" cy="559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53" y="1265632"/>
                        <a:ext cx="8750893" cy="559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148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21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CF7BF52-6F66-41AD-AE53-9C2B4799A1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382705"/>
              </p:ext>
            </p:extLst>
          </p:nvPr>
        </p:nvGraphicFramePr>
        <p:xfrm>
          <a:off x="194741" y="1263316"/>
          <a:ext cx="8754518" cy="559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741" y="1263316"/>
                        <a:ext cx="8754518" cy="5594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842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68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22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9A34260-182E-4E85-82AA-B640AAD094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097010"/>
              </p:ext>
            </p:extLst>
          </p:nvPr>
        </p:nvGraphicFramePr>
        <p:xfrm>
          <a:off x="196553" y="1262636"/>
          <a:ext cx="8750893" cy="559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53" y="1262636"/>
                        <a:ext cx="8750893" cy="559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89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Planung Variante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23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196C3888-0BAF-44E3-91A9-DDED3EE412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857840"/>
              </p:ext>
            </p:extLst>
          </p:nvPr>
        </p:nvGraphicFramePr>
        <p:xfrm>
          <a:off x="196553" y="1263316"/>
          <a:ext cx="8750893" cy="559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889700" imgH="20383223" progId="Acrobat.Document.DC">
                  <p:embed/>
                </p:oleObj>
              </mc:Choice>
              <mc:Fallback>
                <p:oleObj name="Acrobat Document" r:id="rId3" imgW="31889700" imgH="203832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53" y="1263316"/>
                        <a:ext cx="8750893" cy="559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5593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207E1-8765-9EDC-A94A-317BEC8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60721" cy="1263650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Regelquerschnitt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BF1D1-C113-8F47-29EF-5AC4FE8D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9F7C1-D73B-C6E5-70CC-8D059A16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5935C5-2034-B4A1-8DDE-E0466C48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45DD4A86-4BE1-ABFD-3F9D-29B13EEF84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224338"/>
              </p:ext>
            </p:extLst>
          </p:nvPr>
        </p:nvGraphicFramePr>
        <p:xfrm>
          <a:off x="628649" y="1282206"/>
          <a:ext cx="7886699" cy="5575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074" imgH="8019880" progId="AcroExch.Document.DC">
                  <p:embed/>
                </p:oleObj>
              </mc:Choice>
              <mc:Fallback>
                <p:oleObj name="Acrobat Document" r:id="rId2" imgW="11344074" imgH="80198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8649" y="1282206"/>
                        <a:ext cx="7886699" cy="5575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45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207E1-8765-9EDC-A94A-317BEC8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60721" cy="1263650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Regelquerschnitt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BF1D1-C113-8F47-29EF-5AC4FE8D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9F7C1-D73B-C6E5-70CC-8D059A16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5935C5-2034-B4A1-8DDE-E0466C48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BD801A91-5619-50B8-9497-609AEB677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370"/>
              </p:ext>
            </p:extLst>
          </p:nvPr>
        </p:nvGraphicFramePr>
        <p:xfrm>
          <a:off x="628651" y="1282206"/>
          <a:ext cx="7886699" cy="557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074" imgH="8019880" progId="AcroExch.Document.DC">
                  <p:embed/>
                </p:oleObj>
              </mc:Choice>
              <mc:Fallback>
                <p:oleObj name="Acrobat Document" r:id="rId2" imgW="11344074" imgH="80198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8651" y="1282206"/>
                        <a:ext cx="7886699" cy="5575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024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26" y="0"/>
            <a:ext cx="6493392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Straßenaufbau Mischverkehrsfläche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E96B0-4D91-4FD4-9C89-2C5111F1D7B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2" action="ppaction://hlinksldjump"/>
              </a:rPr>
              <a:t>zurück zum Inhaltsverzeichnis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Straßenbaubeiträge nach § 8 KAG –Obermarkstraße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322CC70-FFFE-8C7B-339D-9AC041C35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25623"/>
            <a:ext cx="9144000" cy="40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30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7710E-5B4D-011D-58C3-F20117AD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2070" cy="1238199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Bereich der Baumaßnahme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65C59104-9383-E6A1-BDDD-E1ECA282A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5" y="1390733"/>
            <a:ext cx="7834689" cy="479408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B4DBBB-BDAC-9CF9-AE5B-8C225A87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4574AA-91ED-93DB-5750-DA795D64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DE4821E-FDB7-063B-4D71-BDB0879D49E1}"/>
              </a:ext>
            </a:extLst>
          </p:cNvPr>
          <p:cNvSpPr/>
          <p:nvPr/>
        </p:nvSpPr>
        <p:spPr>
          <a:xfrm>
            <a:off x="8185672" y="5722865"/>
            <a:ext cx="303672" cy="207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EE890402-7A8B-BF2C-60C2-A55A465767F6}"/>
              </a:ext>
            </a:extLst>
          </p:cNvPr>
          <p:cNvSpPr/>
          <p:nvPr/>
        </p:nvSpPr>
        <p:spPr>
          <a:xfrm>
            <a:off x="8337508" y="5774704"/>
            <a:ext cx="137160" cy="1041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6077806-F885-33D2-8CB5-85E173107D22}"/>
              </a:ext>
            </a:extLst>
          </p:cNvPr>
          <p:cNvSpPr txBox="1"/>
          <p:nvPr/>
        </p:nvSpPr>
        <p:spPr>
          <a:xfrm>
            <a:off x="8080588" y="5642108"/>
            <a:ext cx="21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5247FF-8DA3-FF8C-5ED9-7A351EDC908C}"/>
              </a:ext>
            </a:extLst>
          </p:cNvPr>
          <p:cNvSpPr txBox="1"/>
          <p:nvPr/>
        </p:nvSpPr>
        <p:spPr>
          <a:xfrm>
            <a:off x="2724425" y="1488807"/>
            <a:ext cx="5613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Übersichtsbild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Obermarkstraße				                von </a:t>
            </a:r>
            <a:r>
              <a:rPr lang="de-DE" dirty="0" err="1"/>
              <a:t>Höchstener</a:t>
            </a:r>
            <a:r>
              <a:rPr lang="de-DE" dirty="0"/>
              <a:t> Straße bis Schöner Pfad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Baustrecke: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Ca. 1.500 m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330C310-37B9-608D-AADC-097590B81536}"/>
              </a:ext>
            </a:extLst>
          </p:cNvPr>
          <p:cNvCxnSpPr>
            <a:cxnSpLocks/>
          </p:cNvCxnSpPr>
          <p:nvPr/>
        </p:nvCxnSpPr>
        <p:spPr>
          <a:xfrm>
            <a:off x="654655" y="1390733"/>
            <a:ext cx="0" cy="47940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96567AF-24BB-5728-E588-D5C8303B60E6}"/>
              </a:ext>
            </a:extLst>
          </p:cNvPr>
          <p:cNvCxnSpPr>
            <a:cxnSpLocks/>
          </p:cNvCxnSpPr>
          <p:nvPr/>
        </p:nvCxnSpPr>
        <p:spPr>
          <a:xfrm>
            <a:off x="8487021" y="1390733"/>
            <a:ext cx="0" cy="47940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3CEFD64-C898-35F4-9FCF-A14D7402ADC9}"/>
              </a:ext>
            </a:extLst>
          </p:cNvPr>
          <p:cNvCxnSpPr>
            <a:cxnSpLocks/>
          </p:cNvCxnSpPr>
          <p:nvPr/>
        </p:nvCxnSpPr>
        <p:spPr>
          <a:xfrm>
            <a:off x="655608" y="1390733"/>
            <a:ext cx="783236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0504E1F-CBB6-6026-F657-60175ADABD07}"/>
              </a:ext>
            </a:extLst>
          </p:cNvPr>
          <p:cNvCxnSpPr>
            <a:cxnSpLocks/>
          </p:cNvCxnSpPr>
          <p:nvPr/>
        </p:nvCxnSpPr>
        <p:spPr>
          <a:xfrm>
            <a:off x="654655" y="6184816"/>
            <a:ext cx="783236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F841DFF-638E-A10C-95BF-B29CF12D0C33}"/>
              </a:ext>
            </a:extLst>
          </p:cNvPr>
          <p:cNvCxnSpPr>
            <a:cxnSpLocks/>
          </p:cNvCxnSpPr>
          <p:nvPr/>
        </p:nvCxnSpPr>
        <p:spPr>
          <a:xfrm>
            <a:off x="2628477" y="4151972"/>
            <a:ext cx="584619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489261A2-1338-0A1A-4437-8257463678F4}"/>
              </a:ext>
            </a:extLst>
          </p:cNvPr>
          <p:cNvCxnSpPr>
            <a:cxnSpLocks/>
          </p:cNvCxnSpPr>
          <p:nvPr/>
        </p:nvCxnSpPr>
        <p:spPr>
          <a:xfrm>
            <a:off x="2628477" y="1390733"/>
            <a:ext cx="0" cy="276123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15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7710E-5B4D-011D-58C3-F20117AD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2070" cy="1238199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Übersichtsplan Bauabschnitte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B4DBBB-BDAC-9CF9-AE5B-8C225A87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4574AA-91ED-93DB-5750-DA795D64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C0478670-5163-6872-2C97-0C94E309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624269"/>
            <a:ext cx="7886700" cy="4301560"/>
          </a:xfrm>
        </p:spPr>
      </p:pic>
    </p:spTree>
    <p:extLst>
      <p:ext uri="{BB962C8B-B14F-4D97-AF65-F5344CB8AC3E}">
        <p14:creationId xmlns:p14="http://schemas.microsoft.com/office/powerpoint/2010/main" val="1820856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4016"/>
            <a:ext cx="6493392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Bauliche Durchführung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29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8B8BA1-F5A7-4C55-BF7C-E4C9FDC16823}"/>
              </a:ext>
            </a:extLst>
          </p:cNvPr>
          <p:cNvSpPr txBox="1"/>
          <p:nvPr/>
        </p:nvSpPr>
        <p:spPr>
          <a:xfrm>
            <a:off x="6493392" y="1259300"/>
            <a:ext cx="26506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Wozu wird gebaut?</a:t>
            </a:r>
          </a:p>
          <a:p>
            <a:endParaRPr lang="de-DE" sz="2000" dirty="0"/>
          </a:p>
          <a:p>
            <a:r>
              <a:rPr lang="de-DE" sz="2000" dirty="0"/>
              <a:t>Wie wird gebaut?</a:t>
            </a:r>
          </a:p>
          <a:p>
            <a:endParaRPr lang="de-DE" sz="2000" dirty="0"/>
          </a:p>
          <a:p>
            <a:r>
              <a:rPr lang="de-DE" sz="2000" dirty="0"/>
              <a:t>Wo wird gebaut?</a:t>
            </a:r>
          </a:p>
          <a:p>
            <a:endParaRPr lang="de-DE" sz="2000" dirty="0"/>
          </a:p>
          <a:p>
            <a:r>
              <a:rPr lang="de-DE" sz="2000" dirty="0"/>
              <a:t>Wie lange dauert die Baumaßnahme?</a:t>
            </a:r>
          </a:p>
          <a:p>
            <a:endParaRPr lang="de-DE" sz="2000" dirty="0"/>
          </a:p>
          <a:p>
            <a:r>
              <a:rPr lang="de-DE" sz="2000" dirty="0"/>
              <a:t>Kann ich mein Grundstück ohne Probleme erreichen?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4FB8E05-DE65-40EC-A157-B343B3C0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59300"/>
            <a:ext cx="6556611" cy="492301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CFD70A7-B61A-4941-8D9C-7F4968950BEE}"/>
              </a:ext>
            </a:extLst>
          </p:cNvPr>
          <p:cNvSpPr/>
          <p:nvPr/>
        </p:nvSpPr>
        <p:spPr>
          <a:xfrm>
            <a:off x="0" y="1259300"/>
            <a:ext cx="6556610" cy="492301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622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Abschaffung der §§ 8, 8a KAG NRW?</a:t>
            </a:r>
            <a:endParaRPr lang="de-DE" sz="3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3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76396B-B523-F42C-42BB-7AC13A9979DF}"/>
              </a:ext>
            </a:extLst>
          </p:cNvPr>
          <p:cNvSpPr txBox="1"/>
          <p:nvPr/>
        </p:nvSpPr>
        <p:spPr>
          <a:xfrm>
            <a:off x="246887" y="1630573"/>
            <a:ext cx="86502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Die §§ 8, 8a KAG NRW bleiben vorerst weiter in Kraft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Beitragspflicht (Rechtsprechung der Gerichte)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die Obermarkstraße ist eine beitragsfähige 	Maßnahme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Pflicht zur Durchführung einer 	Anliegerversammlung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4ED8DAD-22B0-4F4C-AF27-967737FAE898}"/>
              </a:ext>
            </a:extLst>
          </p:cNvPr>
          <p:cNvSpPr/>
          <p:nvPr/>
        </p:nvSpPr>
        <p:spPr>
          <a:xfrm>
            <a:off x="714103" y="2757829"/>
            <a:ext cx="435428" cy="4095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F8676B31-22D2-4D7F-90EF-CB925BBA0FBC}"/>
              </a:ext>
            </a:extLst>
          </p:cNvPr>
          <p:cNvSpPr/>
          <p:nvPr/>
        </p:nvSpPr>
        <p:spPr>
          <a:xfrm>
            <a:off x="714103" y="4215570"/>
            <a:ext cx="435428" cy="4095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5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74555" cy="1266823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Beitragspflicht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9395" y="1587887"/>
            <a:ext cx="8632964" cy="4561771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 wurde überprüft, ob die Baumaßnahme Obermarkstraße eine Beitragspflicht nach § 8 KAG auslöst.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Maßnahme löst Beitragspflicht aus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Beitragserhebungspflicht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Stadt Dortmund hat Beiträge zu erheben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27403" y="6311899"/>
            <a:ext cx="483415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30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F5B8F99-D233-6B2E-2535-359EACDC8C49}"/>
              </a:ext>
            </a:extLst>
          </p:cNvPr>
          <p:cNvSpPr/>
          <p:nvPr/>
        </p:nvSpPr>
        <p:spPr>
          <a:xfrm>
            <a:off x="818606" y="2647406"/>
            <a:ext cx="583474" cy="40957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193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286"/>
            <a:ext cx="6474555" cy="1266823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Beitragsfähigkeit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9395" y="1587887"/>
            <a:ext cx="8632964" cy="4561771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Erneuerung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Nutzungsdauer im Regelfall 25-27 Jahre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Erneuerung ist gegeben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27403" y="6311899"/>
            <a:ext cx="483415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31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2797237-C06C-7016-3D17-E13EBED654C1}"/>
              </a:ext>
            </a:extLst>
          </p:cNvPr>
          <p:cNvSpPr txBox="1"/>
          <p:nvPr/>
        </p:nvSpPr>
        <p:spPr>
          <a:xfrm>
            <a:off x="249395" y="6311899"/>
            <a:ext cx="4209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 Obermarkstraße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E20F61C-8D62-57E8-8F25-9BB806D8B7BE}"/>
              </a:ext>
            </a:extLst>
          </p:cNvPr>
          <p:cNvSpPr/>
          <p:nvPr/>
        </p:nvSpPr>
        <p:spPr>
          <a:xfrm>
            <a:off x="574766" y="3587931"/>
            <a:ext cx="2340000" cy="36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534977B-2D19-8165-46F5-C5F148F5D35D}"/>
              </a:ext>
            </a:extLst>
          </p:cNvPr>
          <p:cNvSpPr/>
          <p:nvPr/>
        </p:nvSpPr>
        <p:spPr>
          <a:xfrm>
            <a:off x="574766" y="4268995"/>
            <a:ext cx="2340000" cy="36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D9FB17-617F-7A89-A527-A8AF25D159A1}"/>
              </a:ext>
            </a:extLst>
          </p:cNvPr>
          <p:cNvSpPr txBox="1"/>
          <p:nvPr/>
        </p:nvSpPr>
        <p:spPr>
          <a:xfrm>
            <a:off x="574766" y="2922097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Letzte Baumaßnahme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A28E92-66DD-4595-DC1C-E7B8277574B2}"/>
              </a:ext>
            </a:extLst>
          </p:cNvPr>
          <p:cNvSpPr txBox="1"/>
          <p:nvPr/>
        </p:nvSpPr>
        <p:spPr>
          <a:xfrm>
            <a:off x="574766" y="3578599"/>
            <a:ext cx="2340000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1958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FAB9630-3A5C-98D5-153A-15F3D7C42891}"/>
              </a:ext>
            </a:extLst>
          </p:cNvPr>
          <p:cNvSpPr txBox="1"/>
          <p:nvPr/>
        </p:nvSpPr>
        <p:spPr>
          <a:xfrm>
            <a:off x="574766" y="4268995"/>
            <a:ext cx="2340000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1988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1F16023C-5C3B-6064-0D23-080B3C5995AF}"/>
              </a:ext>
            </a:extLst>
          </p:cNvPr>
          <p:cNvSpPr/>
          <p:nvPr/>
        </p:nvSpPr>
        <p:spPr>
          <a:xfrm>
            <a:off x="3503765" y="3762103"/>
            <a:ext cx="2340000" cy="6966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A3040B-2499-2B92-D45E-3307ED76DA25}"/>
              </a:ext>
            </a:extLst>
          </p:cNvPr>
          <p:cNvSpPr/>
          <p:nvPr/>
        </p:nvSpPr>
        <p:spPr>
          <a:xfrm>
            <a:off x="6229234" y="3957263"/>
            <a:ext cx="2340000" cy="36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01D369E-EBC6-0797-B9FE-C51112546EF9}"/>
              </a:ext>
            </a:extLst>
          </p:cNvPr>
          <p:cNvSpPr txBox="1"/>
          <p:nvPr/>
        </p:nvSpPr>
        <p:spPr>
          <a:xfrm>
            <a:off x="6229234" y="3947931"/>
            <a:ext cx="2340000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2023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BFCD349-BF08-AA57-5894-7FC6644611D4}"/>
              </a:ext>
            </a:extLst>
          </p:cNvPr>
          <p:cNvSpPr txBox="1"/>
          <p:nvPr/>
        </p:nvSpPr>
        <p:spPr>
          <a:xfrm>
            <a:off x="3503764" y="3581821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65 Jahre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EA38EED-9EEE-9DDA-5EDC-44EAEB664FFC}"/>
              </a:ext>
            </a:extLst>
          </p:cNvPr>
          <p:cNvSpPr txBox="1"/>
          <p:nvPr/>
        </p:nvSpPr>
        <p:spPr>
          <a:xfrm>
            <a:off x="3503764" y="4264329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35 Jahre</a:t>
            </a:r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E16A6938-1944-9ED0-FDD7-720E2322BCE8}"/>
              </a:ext>
            </a:extLst>
          </p:cNvPr>
          <p:cNvSpPr/>
          <p:nvPr/>
        </p:nvSpPr>
        <p:spPr>
          <a:xfrm>
            <a:off x="1161292" y="5416731"/>
            <a:ext cx="583474" cy="40957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986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32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49269" y="1578017"/>
            <a:ext cx="8647596" cy="41081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Fahrbahn an sehr vielen Stellen rissig, geflickt oder gewölbt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Einige, zum Teil sehr tiefe, Schlaglöcher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Insgesamt 29 Sinkkästen. Diese sind zum Teil uneben oder überwachsen, sodass keine angemessene Straßenentwässerung möglich ist.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 Folgenden finden Sie bildliche Darstellungen.</a:t>
            </a:r>
          </a:p>
          <a:p>
            <a:pPr>
              <a:lnSpc>
                <a:spcPct val="150000"/>
              </a:lnSpc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0" y="314"/>
            <a:ext cx="6481140" cy="126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3813619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9656" y="1681163"/>
            <a:ext cx="4239319" cy="88663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Nördlicher Anschluss Schöner Pfad (Blickrichtung Süden)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49" y="1681162"/>
            <a:ext cx="4259669" cy="88663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Südlicher Anschluss </a:t>
            </a:r>
            <a:r>
              <a:rPr lang="de-DE" sz="2000" b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Höchstener</a:t>
            </a: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Straße Blickrichtung (Nord-Ost)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277938" y="6311899"/>
            <a:ext cx="539206" cy="409575"/>
          </a:xfrm>
        </p:spPr>
        <p:txBody>
          <a:bodyPr/>
          <a:lstStyle/>
          <a:p>
            <a:fld id="{8977ADED-7DF7-447F-A8D6-E57774D39B15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t>33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0"/>
            <a:ext cx="6485860" cy="1265274"/>
          </a:xfrm>
        </p:spPr>
        <p:txBody>
          <a:bodyPr/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Altzustand - Fotodokumentation</a:t>
            </a:r>
            <a:endParaRPr lang="de-D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pic>
        <p:nvPicPr>
          <p:cNvPr id="12" name="Inhaltsplatzhalter 18">
            <a:extLst>
              <a:ext uri="{FF2B5EF4-FFF2-40B4-BE49-F238E27FC236}">
                <a16:creationId xmlns:a16="http://schemas.microsoft.com/office/drawing/2014/main" id="{0C6D08F4-B567-64E0-BA94-74B4704C8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739"/>
            <a:ext cx="3868737" cy="2901259"/>
          </a:xfrm>
        </p:spPr>
      </p:pic>
      <p:pic>
        <p:nvPicPr>
          <p:cNvPr id="17" name="Inhaltsplatzhalter 5">
            <a:extLst>
              <a:ext uri="{FF2B5EF4-FFF2-40B4-BE49-F238E27FC236}">
                <a16:creationId xmlns:a16="http://schemas.microsoft.com/office/drawing/2014/main" id="{DD496C60-8C59-C138-C4AA-4B94F812F5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89596"/>
            <a:ext cx="3887788" cy="2915546"/>
          </a:xfrm>
        </p:spPr>
      </p:pic>
    </p:spTree>
    <p:extLst>
      <p:ext uri="{BB962C8B-B14F-4D97-AF65-F5344CB8AC3E}">
        <p14:creationId xmlns:p14="http://schemas.microsoft.com/office/powerpoint/2010/main" val="3008106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75228" cy="130213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Altzustand - Fotodokumentation</a:t>
            </a:r>
            <a:endParaRPr lang="de-D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182" y="1681570"/>
            <a:ext cx="4254151" cy="109022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 bei Haus Nr. 105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49" y="1681162"/>
            <a:ext cx="4264713" cy="112253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 bei Haus Nr. 122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277344" y="6311899"/>
            <a:ext cx="539799" cy="409575"/>
          </a:xfrm>
        </p:spPr>
        <p:txBody>
          <a:bodyPr/>
          <a:lstStyle/>
          <a:p>
            <a:fld id="{8977ADED-7DF7-447F-A8D6-E57774D39B15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t>34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pic>
        <p:nvPicPr>
          <p:cNvPr id="18" name="Inhaltsplatzhalter 5">
            <a:extLst>
              <a:ext uri="{FF2B5EF4-FFF2-40B4-BE49-F238E27FC236}">
                <a16:creationId xmlns:a16="http://schemas.microsoft.com/office/drawing/2014/main" id="{45296FC4-D43F-B93F-E368-A8ACADD69E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739"/>
            <a:ext cx="3868737" cy="2901259"/>
          </a:xfrm>
        </p:spPr>
      </p:pic>
      <p:pic>
        <p:nvPicPr>
          <p:cNvPr id="21" name="Inhaltsplatzhalter 7">
            <a:extLst>
              <a:ext uri="{FF2B5EF4-FFF2-40B4-BE49-F238E27FC236}">
                <a16:creationId xmlns:a16="http://schemas.microsoft.com/office/drawing/2014/main" id="{9FE38978-FF1F-B9BD-7B82-75DBB7D079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89596"/>
            <a:ext cx="3887788" cy="2915546"/>
          </a:xfrm>
        </p:spPr>
      </p:pic>
    </p:spTree>
    <p:extLst>
      <p:ext uri="{BB962C8B-B14F-4D97-AF65-F5344CB8AC3E}">
        <p14:creationId xmlns:p14="http://schemas.microsoft.com/office/powerpoint/2010/main" val="669305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75228" cy="130213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Altzustand - Fotodokumentation</a:t>
            </a:r>
            <a:endParaRPr lang="de-D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182" y="1681570"/>
            <a:ext cx="4254151" cy="109022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 bei Haus Nr. 27 (südliche Blickrichtung)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49" y="1681162"/>
            <a:ext cx="4264713" cy="112253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 bei Haus Nr. 67-69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277344" y="6311899"/>
            <a:ext cx="539799" cy="409575"/>
          </a:xfrm>
        </p:spPr>
        <p:txBody>
          <a:bodyPr/>
          <a:lstStyle/>
          <a:p>
            <a:fld id="{8977ADED-7DF7-447F-A8D6-E57774D39B15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t>35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DBB5296A-AAB2-5052-A431-3E21551177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739"/>
            <a:ext cx="3868737" cy="2901259"/>
          </a:xfrm>
        </p:spPr>
      </p:pic>
      <p:pic>
        <p:nvPicPr>
          <p:cNvPr id="15" name="Inhaltsplatzhalter 5">
            <a:extLst>
              <a:ext uri="{FF2B5EF4-FFF2-40B4-BE49-F238E27FC236}">
                <a16:creationId xmlns:a16="http://schemas.microsoft.com/office/drawing/2014/main" id="{34ED99DA-196F-8C4D-143E-017FF6128E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89596"/>
            <a:ext cx="3887788" cy="2915546"/>
          </a:xfrm>
        </p:spPr>
      </p:pic>
    </p:spTree>
    <p:extLst>
      <p:ext uri="{BB962C8B-B14F-4D97-AF65-F5344CB8AC3E}">
        <p14:creationId xmlns:p14="http://schemas.microsoft.com/office/powerpoint/2010/main" val="3858235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75228" cy="130213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Altzustand - Fotodokumentation</a:t>
            </a:r>
            <a:endParaRPr lang="de-D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182" y="1681570"/>
            <a:ext cx="4254151" cy="109022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 bei Haus Nr. 67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49" y="1681162"/>
            <a:ext cx="4264713" cy="112253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b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Straßenzustand bei Haus Nr. 129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277344" y="6311899"/>
            <a:ext cx="539799" cy="409575"/>
          </a:xfrm>
        </p:spPr>
        <p:txBody>
          <a:bodyPr/>
          <a:lstStyle/>
          <a:p>
            <a:fld id="{8977ADED-7DF7-447F-A8D6-E57774D39B15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t>36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4958376E-7A86-130E-06B8-34E8ECEE18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89596"/>
            <a:ext cx="3887788" cy="2915546"/>
          </a:xfrm>
        </p:spPr>
      </p:pic>
      <p:pic>
        <p:nvPicPr>
          <p:cNvPr id="14" name="Inhaltsplatzhalter 7">
            <a:extLst>
              <a:ext uri="{FF2B5EF4-FFF2-40B4-BE49-F238E27FC236}">
                <a16:creationId xmlns:a16="http://schemas.microsoft.com/office/drawing/2014/main" id="{C7971ED4-847C-9461-F70B-83C872080E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739"/>
            <a:ext cx="3868737" cy="2901259"/>
          </a:xfrm>
        </p:spPr>
      </p:pic>
    </p:spTree>
    <p:extLst>
      <p:ext uri="{BB962C8B-B14F-4D97-AF65-F5344CB8AC3E}">
        <p14:creationId xmlns:p14="http://schemas.microsoft.com/office/powerpoint/2010/main" val="2329976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9582" cy="1266823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Anliegeranteile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460" y="1585800"/>
            <a:ext cx="8477870" cy="4315271"/>
          </a:xfrm>
        </p:spPr>
        <p:txBody>
          <a:bodyPr anchor="t">
            <a:noAutofit/>
          </a:bodyPr>
          <a:lstStyle/>
          <a:p>
            <a:pPr marL="0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Die Straße „Obermarkstraße“ ist im Sinne von § 4 der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Beitragssatzung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eine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Anliegerstraße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Somit betragen die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Anliegeranteile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für die Teileinrichtungen: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Fahrbahn			70 %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Oberflächenentwässerung	70 %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Beleuchtung			70 %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Mischverkehrsfläche		75 %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Rad- und Gehwege		80 %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37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3263164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9583" cy="126492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Voraussichtliche Kosten</a:t>
            </a:r>
            <a:endParaRPr lang="de-DE" sz="2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460" y="1594537"/>
            <a:ext cx="8637168" cy="449792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Die Auftragshöhe der Gesamtbaumaßnahme beläuft sich auf ca.: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Variante 1				Variante 2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5.800.000 €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			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5.200.000 €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Gemeindeanteil: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1.450.000 €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     	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1.300.000 €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Beitragsfähig: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4.350.000 €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				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3.900.000 €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38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9CE4A7-314D-63D3-D7FC-5DFB7B4E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2264721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131" y="1594524"/>
            <a:ext cx="8637688" cy="4549901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Berechnung Gesamtverteilungsfläche: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(Grundstücksfläche x Vervielfältiger je nach Anzahl der Vollgeschosse und Gewerbezuschlag).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Die Gesamtverteilungsfläche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(Summe der beitragspflichtigen Grundstücksflächen) wurde  vorläufig mit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185.840,36</a:t>
            </a:r>
            <a:r>
              <a:rPr lang="de-DE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m²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ermittelt.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39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0"/>
            <a:ext cx="6489583" cy="1264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Voraussichtliche Kosten</a:t>
            </a:r>
            <a:endParaRPr lang="de-DE" sz="2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398587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Müssen Sie als Anlieger*in zahlen?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4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76396B-B523-F42C-42BB-7AC13A9979DF}"/>
              </a:ext>
            </a:extLst>
          </p:cNvPr>
          <p:cNvSpPr txBox="1"/>
          <p:nvPr/>
        </p:nvSpPr>
        <p:spPr>
          <a:xfrm>
            <a:off x="246887" y="1630573"/>
            <a:ext cx="8650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Förderprogramm Straßenbaubeiträge endet am 31.12.2026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Obermarkstraße wird in diesem Zeitraum nicht 	abrechenbar sein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ABER…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Verbotsymbol 9">
            <a:extLst>
              <a:ext uri="{FF2B5EF4-FFF2-40B4-BE49-F238E27FC236}">
                <a16:creationId xmlns:a16="http://schemas.microsoft.com/office/drawing/2014/main" id="{4F968961-8F79-49F1-8994-65E9FD95422A}"/>
              </a:ext>
            </a:extLst>
          </p:cNvPr>
          <p:cNvSpPr/>
          <p:nvPr/>
        </p:nvSpPr>
        <p:spPr>
          <a:xfrm>
            <a:off x="469337" y="3131618"/>
            <a:ext cx="687823" cy="720191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85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131" y="1594524"/>
            <a:ext cx="8637688" cy="4549901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Der voraussichtliche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Beitragssatz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beträgt: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(umlagefähiger Aufwand : Gesamtverteilungsfläche)</a:t>
            </a: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Variante 1: 4.350.000 € /185.840,36 m² Verteilungsfläche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 23,41 €/ m²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Variante 2: 3.900.000 € / 185.840,36 m² Verteilungsfläche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 20,99 €/ m²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40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0"/>
            <a:ext cx="6489583" cy="1264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Voraussichtliche Kosten</a:t>
            </a:r>
            <a:endParaRPr lang="de-DE" sz="2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1498377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5341"/>
            <a:ext cx="6478948" cy="1264920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Beispielhafte Berechnung Variante 1</a:t>
            </a:r>
            <a:endParaRPr lang="de-DE" sz="2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015" y="1668969"/>
            <a:ext cx="5050466" cy="4501172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2000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Beispiel – Grundstück: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Grundstücksgröße 1.000 m²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zweigeschossig bebaut (Vervielfältiger beträgt demnach 1,25 laut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Beitragssatzung der Stadt Dortmund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Ermittelter Beitragssatz von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xxxxxxx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€/m² Verteilungsfläche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Berechnung: </a:t>
            </a:r>
            <a:endParaRPr lang="de-DE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1.000 m² x 1,25 x 23,41 €/m² = </a:t>
            </a:r>
            <a:r>
              <a:rPr lang="de-DE" sz="2000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29.262,50 €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41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36062" y="2819400"/>
            <a:ext cx="228600" cy="1676400"/>
          </a:xfrm>
          <a:prstGeom prst="rect">
            <a:avLst/>
          </a:prstGeom>
          <a:solidFill>
            <a:srgbClr val="CBCB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45462" y="3429000"/>
            <a:ext cx="990600" cy="533400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93062" y="2667000"/>
            <a:ext cx="2743200" cy="152400"/>
          </a:xfrm>
          <a:prstGeom prst="rect">
            <a:avLst/>
          </a:prstGeom>
          <a:solidFill>
            <a:srgbClr val="CBCB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359261" y="4486300"/>
            <a:ext cx="567624" cy="144482"/>
          </a:xfrm>
          <a:prstGeom prst="rect">
            <a:avLst/>
          </a:prstGeom>
          <a:solidFill>
            <a:srgbClr val="CBCB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3062" y="1981200"/>
            <a:ext cx="2743200" cy="3429000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97862" y="3962400"/>
            <a:ext cx="838200" cy="5334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764662" y="2819400"/>
            <a:ext cx="914400" cy="4572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764662" y="3276600"/>
            <a:ext cx="1066800" cy="4572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764662" y="3733800"/>
            <a:ext cx="914400" cy="7620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1164587" y="3000375"/>
            <a:ext cx="257175" cy="304800"/>
            <a:chOff x="2958" y="2064"/>
            <a:chExt cx="192" cy="249"/>
          </a:xfrm>
        </p:grpSpPr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AutoShape 41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" name="Group 44"/>
          <p:cNvGrpSpPr>
            <a:grpSpLocks/>
          </p:cNvGrpSpPr>
          <p:nvPr/>
        </p:nvGrpSpPr>
        <p:grpSpPr bwMode="auto">
          <a:xfrm>
            <a:off x="1917062" y="3962400"/>
            <a:ext cx="257175" cy="304800"/>
            <a:chOff x="2958" y="2064"/>
            <a:chExt cx="192" cy="249"/>
          </a:xfrm>
        </p:grpSpPr>
        <p:sp>
          <p:nvSpPr>
            <p:cNvPr id="22" name="Rectangle 45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AutoShape 46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1188400" y="4095750"/>
            <a:ext cx="257175" cy="304800"/>
            <a:chOff x="2958" y="2064"/>
            <a:chExt cx="192" cy="249"/>
          </a:xfrm>
        </p:grpSpPr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AutoShape 50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9" name="Group 52"/>
          <p:cNvGrpSpPr>
            <a:grpSpLocks/>
          </p:cNvGrpSpPr>
          <p:nvPr/>
        </p:nvGrpSpPr>
        <p:grpSpPr bwMode="auto">
          <a:xfrm>
            <a:off x="1888487" y="2895600"/>
            <a:ext cx="257175" cy="304800"/>
            <a:chOff x="2958" y="2064"/>
            <a:chExt cx="192" cy="249"/>
          </a:xfrm>
        </p:grpSpPr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AutoShape 54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3" name="Group 56"/>
          <p:cNvGrpSpPr>
            <a:grpSpLocks/>
          </p:cNvGrpSpPr>
          <p:nvPr/>
        </p:nvGrpSpPr>
        <p:grpSpPr bwMode="auto">
          <a:xfrm>
            <a:off x="1902775" y="3352800"/>
            <a:ext cx="257175" cy="304800"/>
            <a:chOff x="2958" y="2064"/>
            <a:chExt cx="192" cy="249"/>
          </a:xfrm>
        </p:grpSpPr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AutoShape 58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Rectangle 59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7" name="Group 74"/>
          <p:cNvGrpSpPr>
            <a:grpSpLocks/>
          </p:cNvGrpSpPr>
          <p:nvPr/>
        </p:nvGrpSpPr>
        <p:grpSpPr bwMode="auto">
          <a:xfrm>
            <a:off x="911608" y="3530602"/>
            <a:ext cx="504627" cy="349286"/>
            <a:chOff x="2902" y="2064"/>
            <a:chExt cx="248" cy="257"/>
          </a:xfrm>
        </p:grpSpPr>
        <p:sp>
          <p:nvSpPr>
            <p:cNvPr id="38" name="Rectangle 75"/>
            <p:cNvSpPr>
              <a:spLocks noChangeArrowheads="1"/>
            </p:cNvSpPr>
            <p:nvPr/>
          </p:nvSpPr>
          <p:spPr bwMode="auto">
            <a:xfrm>
              <a:off x="2930" y="2160"/>
              <a:ext cx="192" cy="161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AutoShape 76"/>
            <p:cNvSpPr>
              <a:spLocks noChangeArrowheads="1"/>
            </p:cNvSpPr>
            <p:nvPr/>
          </p:nvSpPr>
          <p:spPr bwMode="auto">
            <a:xfrm>
              <a:off x="2902" y="2064"/>
              <a:ext cx="248" cy="10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Rectangle 77"/>
            <p:cNvSpPr>
              <a:spLocks noChangeArrowheads="1"/>
            </p:cNvSpPr>
            <p:nvPr/>
          </p:nvSpPr>
          <p:spPr bwMode="auto">
            <a:xfrm>
              <a:off x="3055" y="2259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1" name="Line 116"/>
          <p:cNvSpPr>
            <a:spLocks noChangeShapeType="1"/>
          </p:cNvSpPr>
          <p:nvPr/>
        </p:nvSpPr>
        <p:spPr bwMode="auto">
          <a:xfrm>
            <a:off x="548837" y="3441565"/>
            <a:ext cx="8678" cy="52083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" name="Line 112"/>
          <p:cNvSpPr>
            <a:spLocks noChangeShapeType="1"/>
          </p:cNvSpPr>
          <p:nvPr/>
        </p:nvSpPr>
        <p:spPr bwMode="auto">
          <a:xfrm rot="5400000" flipH="1" flipV="1">
            <a:off x="1047337" y="3484083"/>
            <a:ext cx="6197" cy="971253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" name="Line 112"/>
          <p:cNvSpPr>
            <a:spLocks noChangeShapeType="1"/>
          </p:cNvSpPr>
          <p:nvPr/>
        </p:nvSpPr>
        <p:spPr bwMode="auto">
          <a:xfrm rot="5400000" flipH="1" flipV="1">
            <a:off x="1294767" y="3704313"/>
            <a:ext cx="482587" cy="1458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5" name="Line 112"/>
          <p:cNvSpPr>
            <a:spLocks noChangeShapeType="1"/>
          </p:cNvSpPr>
          <p:nvPr/>
        </p:nvSpPr>
        <p:spPr bwMode="auto">
          <a:xfrm rot="5400000" flipH="1" flipV="1">
            <a:off x="1031887" y="2938638"/>
            <a:ext cx="6541" cy="96986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" name="Rectangle 77"/>
          <p:cNvSpPr>
            <a:spLocks noChangeArrowheads="1"/>
          </p:cNvSpPr>
          <p:nvPr/>
        </p:nvSpPr>
        <p:spPr bwMode="auto">
          <a:xfrm>
            <a:off x="985136" y="3817101"/>
            <a:ext cx="101739" cy="6523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" name="Rectangle 77"/>
          <p:cNvSpPr>
            <a:spLocks noChangeArrowheads="1"/>
          </p:cNvSpPr>
          <p:nvPr/>
        </p:nvSpPr>
        <p:spPr bwMode="auto">
          <a:xfrm>
            <a:off x="1096660" y="3799971"/>
            <a:ext cx="100637" cy="561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8" name="Group 44"/>
          <p:cNvGrpSpPr>
            <a:grpSpLocks/>
          </p:cNvGrpSpPr>
          <p:nvPr/>
        </p:nvGrpSpPr>
        <p:grpSpPr bwMode="auto">
          <a:xfrm>
            <a:off x="1903209" y="4714899"/>
            <a:ext cx="257175" cy="304800"/>
            <a:chOff x="2958" y="2064"/>
            <a:chExt cx="192" cy="249"/>
          </a:xfrm>
        </p:grpSpPr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AutoShape 46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Rectangle 47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2" name="Group 44"/>
          <p:cNvGrpSpPr>
            <a:grpSpLocks/>
          </p:cNvGrpSpPr>
          <p:nvPr/>
        </p:nvGrpSpPr>
        <p:grpSpPr bwMode="auto">
          <a:xfrm>
            <a:off x="1238182" y="4691142"/>
            <a:ext cx="257175" cy="304800"/>
            <a:chOff x="2958" y="2064"/>
            <a:chExt cx="192" cy="249"/>
          </a:xfrm>
        </p:grpSpPr>
        <p:sp>
          <p:nvSpPr>
            <p:cNvPr id="53" name="Rectangle 45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AutoShape 46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47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1764662" y="4492649"/>
            <a:ext cx="914400" cy="5713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704465" y="4498178"/>
            <a:ext cx="1068847" cy="53424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9" name="Rectangle 20"/>
          <p:cNvSpPr>
            <a:spLocks noChangeArrowheads="1"/>
          </p:cNvSpPr>
          <p:nvPr/>
        </p:nvSpPr>
        <p:spPr bwMode="auto">
          <a:xfrm>
            <a:off x="545462" y="2826887"/>
            <a:ext cx="988830" cy="5713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39784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6" grpId="0" animBg="1"/>
      <p:bldP spid="57" grpId="0" animBg="1"/>
      <p:bldP spid="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5341"/>
            <a:ext cx="6478948" cy="1264920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Beispielhafte Berechnung Variante 2</a:t>
            </a:r>
            <a:endParaRPr lang="de-DE" sz="2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015" y="1668969"/>
            <a:ext cx="5050466" cy="4501172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2000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Beispiel – Grundstück: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Grundstücksgröße 1.000 m²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zweigeschossig bebaut (Vervielfältiger beträgt demnach 1,25 laut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Beitragssatzung der Stadt Dortmund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Ermittelter Beitragssatz von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xxxxxxx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€/m² Verteilungsfläche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Berechnung: </a:t>
            </a:r>
            <a:endParaRPr lang="de-DE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1.000 m² x 1,25 x 20,99 €/m² = </a:t>
            </a:r>
            <a:r>
              <a:rPr lang="de-DE" sz="2000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26.237,50 €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42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36062" y="2819400"/>
            <a:ext cx="228600" cy="1676400"/>
          </a:xfrm>
          <a:prstGeom prst="rect">
            <a:avLst/>
          </a:prstGeom>
          <a:solidFill>
            <a:srgbClr val="CBCB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45462" y="3429000"/>
            <a:ext cx="990600" cy="533400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93062" y="2667000"/>
            <a:ext cx="2743200" cy="152400"/>
          </a:xfrm>
          <a:prstGeom prst="rect">
            <a:avLst/>
          </a:prstGeom>
          <a:solidFill>
            <a:srgbClr val="CBCB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359261" y="4486300"/>
            <a:ext cx="567624" cy="144482"/>
          </a:xfrm>
          <a:prstGeom prst="rect">
            <a:avLst/>
          </a:prstGeom>
          <a:solidFill>
            <a:srgbClr val="CBCB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3062" y="1981200"/>
            <a:ext cx="2743200" cy="3429000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97862" y="3962400"/>
            <a:ext cx="838200" cy="5334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764662" y="2819400"/>
            <a:ext cx="914400" cy="4572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764662" y="3276600"/>
            <a:ext cx="1066800" cy="4572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764662" y="3733800"/>
            <a:ext cx="914400" cy="7620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1164587" y="3000375"/>
            <a:ext cx="257175" cy="304800"/>
            <a:chOff x="2958" y="2064"/>
            <a:chExt cx="192" cy="249"/>
          </a:xfrm>
        </p:grpSpPr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AutoShape 41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" name="Group 44"/>
          <p:cNvGrpSpPr>
            <a:grpSpLocks/>
          </p:cNvGrpSpPr>
          <p:nvPr/>
        </p:nvGrpSpPr>
        <p:grpSpPr bwMode="auto">
          <a:xfrm>
            <a:off x="1917062" y="3962400"/>
            <a:ext cx="257175" cy="304800"/>
            <a:chOff x="2958" y="2064"/>
            <a:chExt cx="192" cy="249"/>
          </a:xfrm>
        </p:grpSpPr>
        <p:sp>
          <p:nvSpPr>
            <p:cNvPr id="22" name="Rectangle 45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AutoShape 46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1188400" y="4095750"/>
            <a:ext cx="257175" cy="304800"/>
            <a:chOff x="2958" y="2064"/>
            <a:chExt cx="192" cy="249"/>
          </a:xfrm>
        </p:grpSpPr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AutoShape 50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9" name="Group 52"/>
          <p:cNvGrpSpPr>
            <a:grpSpLocks/>
          </p:cNvGrpSpPr>
          <p:nvPr/>
        </p:nvGrpSpPr>
        <p:grpSpPr bwMode="auto">
          <a:xfrm>
            <a:off x="1888487" y="2895600"/>
            <a:ext cx="257175" cy="304800"/>
            <a:chOff x="2958" y="2064"/>
            <a:chExt cx="192" cy="249"/>
          </a:xfrm>
        </p:grpSpPr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AutoShape 54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3" name="Group 56"/>
          <p:cNvGrpSpPr>
            <a:grpSpLocks/>
          </p:cNvGrpSpPr>
          <p:nvPr/>
        </p:nvGrpSpPr>
        <p:grpSpPr bwMode="auto">
          <a:xfrm>
            <a:off x="1902775" y="3352800"/>
            <a:ext cx="257175" cy="304800"/>
            <a:chOff x="2958" y="2064"/>
            <a:chExt cx="192" cy="249"/>
          </a:xfrm>
        </p:grpSpPr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AutoShape 58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Rectangle 59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7" name="Group 74"/>
          <p:cNvGrpSpPr>
            <a:grpSpLocks/>
          </p:cNvGrpSpPr>
          <p:nvPr/>
        </p:nvGrpSpPr>
        <p:grpSpPr bwMode="auto">
          <a:xfrm>
            <a:off x="911608" y="3530602"/>
            <a:ext cx="504627" cy="349286"/>
            <a:chOff x="2902" y="2064"/>
            <a:chExt cx="248" cy="257"/>
          </a:xfrm>
        </p:grpSpPr>
        <p:sp>
          <p:nvSpPr>
            <p:cNvPr id="38" name="Rectangle 75"/>
            <p:cNvSpPr>
              <a:spLocks noChangeArrowheads="1"/>
            </p:cNvSpPr>
            <p:nvPr/>
          </p:nvSpPr>
          <p:spPr bwMode="auto">
            <a:xfrm>
              <a:off x="2930" y="2160"/>
              <a:ext cx="192" cy="161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AutoShape 76"/>
            <p:cNvSpPr>
              <a:spLocks noChangeArrowheads="1"/>
            </p:cNvSpPr>
            <p:nvPr/>
          </p:nvSpPr>
          <p:spPr bwMode="auto">
            <a:xfrm>
              <a:off x="2902" y="2064"/>
              <a:ext cx="248" cy="10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Rectangle 77"/>
            <p:cNvSpPr>
              <a:spLocks noChangeArrowheads="1"/>
            </p:cNvSpPr>
            <p:nvPr/>
          </p:nvSpPr>
          <p:spPr bwMode="auto">
            <a:xfrm>
              <a:off x="3055" y="2259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1" name="Line 116"/>
          <p:cNvSpPr>
            <a:spLocks noChangeShapeType="1"/>
          </p:cNvSpPr>
          <p:nvPr/>
        </p:nvSpPr>
        <p:spPr bwMode="auto">
          <a:xfrm>
            <a:off x="548837" y="3441565"/>
            <a:ext cx="8678" cy="52083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" name="Line 112"/>
          <p:cNvSpPr>
            <a:spLocks noChangeShapeType="1"/>
          </p:cNvSpPr>
          <p:nvPr/>
        </p:nvSpPr>
        <p:spPr bwMode="auto">
          <a:xfrm rot="5400000" flipH="1" flipV="1">
            <a:off x="1047337" y="3484083"/>
            <a:ext cx="6197" cy="971253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" name="Line 112"/>
          <p:cNvSpPr>
            <a:spLocks noChangeShapeType="1"/>
          </p:cNvSpPr>
          <p:nvPr/>
        </p:nvSpPr>
        <p:spPr bwMode="auto">
          <a:xfrm rot="5400000" flipH="1" flipV="1">
            <a:off x="1294767" y="3704313"/>
            <a:ext cx="482587" cy="1458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5" name="Line 112"/>
          <p:cNvSpPr>
            <a:spLocks noChangeShapeType="1"/>
          </p:cNvSpPr>
          <p:nvPr/>
        </p:nvSpPr>
        <p:spPr bwMode="auto">
          <a:xfrm rot="5400000" flipH="1" flipV="1">
            <a:off x="1031887" y="2938638"/>
            <a:ext cx="6541" cy="96986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" name="Rectangle 77"/>
          <p:cNvSpPr>
            <a:spLocks noChangeArrowheads="1"/>
          </p:cNvSpPr>
          <p:nvPr/>
        </p:nvSpPr>
        <p:spPr bwMode="auto">
          <a:xfrm>
            <a:off x="985136" y="3817101"/>
            <a:ext cx="101739" cy="6523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" name="Rectangle 77"/>
          <p:cNvSpPr>
            <a:spLocks noChangeArrowheads="1"/>
          </p:cNvSpPr>
          <p:nvPr/>
        </p:nvSpPr>
        <p:spPr bwMode="auto">
          <a:xfrm>
            <a:off x="1096660" y="3799971"/>
            <a:ext cx="100637" cy="561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8" name="Group 44"/>
          <p:cNvGrpSpPr>
            <a:grpSpLocks/>
          </p:cNvGrpSpPr>
          <p:nvPr/>
        </p:nvGrpSpPr>
        <p:grpSpPr bwMode="auto">
          <a:xfrm>
            <a:off x="1903209" y="4714899"/>
            <a:ext cx="257175" cy="304800"/>
            <a:chOff x="2958" y="2064"/>
            <a:chExt cx="192" cy="249"/>
          </a:xfrm>
        </p:grpSpPr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AutoShape 46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Rectangle 47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2" name="Group 44"/>
          <p:cNvGrpSpPr>
            <a:grpSpLocks/>
          </p:cNvGrpSpPr>
          <p:nvPr/>
        </p:nvGrpSpPr>
        <p:grpSpPr bwMode="auto">
          <a:xfrm>
            <a:off x="1238182" y="4691142"/>
            <a:ext cx="257175" cy="304800"/>
            <a:chOff x="2958" y="2064"/>
            <a:chExt cx="192" cy="249"/>
          </a:xfrm>
        </p:grpSpPr>
        <p:sp>
          <p:nvSpPr>
            <p:cNvPr id="53" name="Rectangle 45"/>
            <p:cNvSpPr>
              <a:spLocks noChangeArrowheads="1"/>
            </p:cNvSpPr>
            <p:nvPr/>
          </p:nvSpPr>
          <p:spPr bwMode="auto">
            <a:xfrm>
              <a:off x="2976" y="2160"/>
              <a:ext cx="146" cy="14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AutoShape 46"/>
            <p:cNvSpPr>
              <a:spLocks noChangeArrowheads="1"/>
            </p:cNvSpPr>
            <p:nvPr/>
          </p:nvSpPr>
          <p:spPr bwMode="auto">
            <a:xfrm>
              <a:off x="2958" y="2064"/>
              <a:ext cx="192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47"/>
            <p:cNvSpPr>
              <a:spLocks noChangeArrowheads="1"/>
            </p:cNvSpPr>
            <p:nvPr/>
          </p:nvSpPr>
          <p:spPr bwMode="auto">
            <a:xfrm>
              <a:off x="3027" y="2265"/>
              <a:ext cx="5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1764662" y="4492649"/>
            <a:ext cx="914400" cy="5713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704465" y="4498178"/>
            <a:ext cx="1068847" cy="53424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9" name="Rectangle 20"/>
          <p:cNvSpPr>
            <a:spLocks noChangeArrowheads="1"/>
          </p:cNvSpPr>
          <p:nvPr/>
        </p:nvSpPr>
        <p:spPr bwMode="auto">
          <a:xfrm>
            <a:off x="545462" y="2826887"/>
            <a:ext cx="988830" cy="5713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13804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6" grpId="0" animBg="1"/>
      <p:bldP spid="57" grpId="0" animBg="1"/>
      <p:bldP spid="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94957" y="6322532"/>
            <a:ext cx="521591" cy="375980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43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-10208"/>
            <a:ext cx="6892291" cy="126492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Landesförderung</a:t>
            </a:r>
          </a:p>
        </p:txBody>
      </p:sp>
      <p:sp>
        <p:nvSpPr>
          <p:cNvPr id="6" name="Rechteck 5"/>
          <p:cNvSpPr/>
          <p:nvPr/>
        </p:nvSpPr>
        <p:spPr>
          <a:xfrm>
            <a:off x="274322" y="1589027"/>
            <a:ext cx="8614306" cy="46467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Förderrichtlinie Straßenausbaubeiträge </a:t>
            </a:r>
            <a: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aus Mai 2022 ist gültig bis 31.12.2026. 		100% Übernahme des Anliegeranteils.    Das Bauende ist frühestens Ende 2026.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Abrechnung in diesem Förderzeitraum wird nicht möglich sein.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de-DE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9EB8F50-6D67-898A-1C89-28B0C5D3780F}"/>
              </a:ext>
            </a:extLst>
          </p:cNvPr>
          <p:cNvSpPr/>
          <p:nvPr/>
        </p:nvSpPr>
        <p:spPr>
          <a:xfrm>
            <a:off x="2393376" y="2213170"/>
            <a:ext cx="455020" cy="2710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Verbotsymbol 2">
            <a:extLst>
              <a:ext uri="{FF2B5EF4-FFF2-40B4-BE49-F238E27FC236}">
                <a16:creationId xmlns:a16="http://schemas.microsoft.com/office/drawing/2014/main" id="{8671F451-850B-65B0-A5BB-67BA380C4692}"/>
              </a:ext>
            </a:extLst>
          </p:cNvPr>
          <p:cNvSpPr/>
          <p:nvPr/>
        </p:nvSpPr>
        <p:spPr>
          <a:xfrm>
            <a:off x="3594996" y="3429000"/>
            <a:ext cx="1399922" cy="1337861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52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F1FFD-882C-9F14-3C90-0370E98D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36658" cy="1262358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Landesförderung nach 2026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185D3E-0B37-F09A-FE59-CB0EB46F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Weitere Unterstützung der Anlieger nach Ablauf des Förderprogramms wird in Landespolitik angestrebt: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Abschaffung des KAG / Gesetzgebungsverfahrensbeginn noch in diesem Jahr (Aussage von Kommunalministerin Ina Scharrenbach)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Verlängerung des Förderzeitraumes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Pauschale an Kommunen als Ersatz für Anliegeranteile</a:t>
            </a:r>
          </a:p>
          <a:p>
            <a:r>
              <a:rPr lang="de-DE" dirty="0">
                <a:solidFill>
                  <a:srgbClr val="000000"/>
                </a:solidFill>
              </a:rPr>
              <a:t>Entscheidung der Landespolitik zum jetzigen Zeitpunkt für Kommunen nicht abschätzbar</a:t>
            </a:r>
          </a:p>
          <a:p>
            <a:pPr lvl="1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91A611-279F-2EE9-9BBC-9EDE7602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- Obermarkstraße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634D02-A47D-CF96-086A-96884530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43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CA2AA-B168-C5D7-8672-63831E30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932070" cy="1253738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</a:rPr>
              <a:t>Voraussichtliche Zeitplanung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8379A5-3BE7-22F2-6981-EF2798F9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- Obermarkstraße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4339B-AC9B-CF46-B75F-17A5E896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54F6227-AA44-C7A9-E564-AB01A3F2F53A}"/>
              </a:ext>
            </a:extLst>
          </p:cNvPr>
          <p:cNvSpPr/>
          <p:nvPr/>
        </p:nvSpPr>
        <p:spPr>
          <a:xfrm>
            <a:off x="435427" y="2246809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20E75B0-3510-BAFE-1DE7-BAE34B8AE8A4}"/>
              </a:ext>
            </a:extLst>
          </p:cNvPr>
          <p:cNvSpPr/>
          <p:nvPr/>
        </p:nvSpPr>
        <p:spPr>
          <a:xfrm>
            <a:off x="435426" y="2741383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D0EB06A-C74B-F923-F27E-7B63585CCF4C}"/>
              </a:ext>
            </a:extLst>
          </p:cNvPr>
          <p:cNvSpPr/>
          <p:nvPr/>
        </p:nvSpPr>
        <p:spPr>
          <a:xfrm>
            <a:off x="435425" y="3235957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A7C0D66-6CF6-EC5E-8981-14C8ED3EF8BA}"/>
              </a:ext>
            </a:extLst>
          </p:cNvPr>
          <p:cNvSpPr/>
          <p:nvPr/>
        </p:nvSpPr>
        <p:spPr>
          <a:xfrm>
            <a:off x="435425" y="3730531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1131AE0-506E-ED1E-0615-BB22C429BE97}"/>
              </a:ext>
            </a:extLst>
          </p:cNvPr>
          <p:cNvSpPr/>
          <p:nvPr/>
        </p:nvSpPr>
        <p:spPr>
          <a:xfrm>
            <a:off x="435425" y="4225105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1973386-9396-98E9-9ECA-D5E07B0E29BC}"/>
              </a:ext>
            </a:extLst>
          </p:cNvPr>
          <p:cNvSpPr/>
          <p:nvPr/>
        </p:nvSpPr>
        <p:spPr>
          <a:xfrm>
            <a:off x="435425" y="4719679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526D2FE-5C62-4D5E-6736-85CEE821FA1D}"/>
              </a:ext>
            </a:extLst>
          </p:cNvPr>
          <p:cNvSpPr/>
          <p:nvPr/>
        </p:nvSpPr>
        <p:spPr>
          <a:xfrm>
            <a:off x="435424" y="5214253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709B68-3CF8-C708-8DDB-164DC7E3AEBA}"/>
              </a:ext>
            </a:extLst>
          </p:cNvPr>
          <p:cNvSpPr/>
          <p:nvPr/>
        </p:nvSpPr>
        <p:spPr>
          <a:xfrm>
            <a:off x="435423" y="5708830"/>
            <a:ext cx="8273143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3CE178D-FEB8-98F3-E52E-F44616B6E6AD}"/>
              </a:ext>
            </a:extLst>
          </p:cNvPr>
          <p:cNvCxnSpPr>
            <a:cxnSpLocks/>
          </p:cNvCxnSpPr>
          <p:nvPr/>
        </p:nvCxnSpPr>
        <p:spPr>
          <a:xfrm>
            <a:off x="2868374" y="1923659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C38EC2EB-8363-C3A6-16F9-7CD63291B192}"/>
              </a:ext>
            </a:extLst>
          </p:cNvPr>
          <p:cNvSpPr/>
          <p:nvPr/>
        </p:nvSpPr>
        <p:spPr>
          <a:xfrm>
            <a:off x="2533097" y="1730616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9624E7A-EFA6-72C6-B116-6FB86D19265E}"/>
              </a:ext>
            </a:extLst>
          </p:cNvPr>
          <p:cNvSpPr txBox="1"/>
          <p:nvPr/>
        </p:nvSpPr>
        <p:spPr>
          <a:xfrm>
            <a:off x="2533097" y="1774561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Aug 23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73A1E13-6993-5703-5942-991DCA5323A4}"/>
              </a:ext>
            </a:extLst>
          </p:cNvPr>
          <p:cNvCxnSpPr>
            <a:cxnSpLocks/>
          </p:cNvCxnSpPr>
          <p:nvPr/>
        </p:nvCxnSpPr>
        <p:spPr>
          <a:xfrm>
            <a:off x="3659163" y="1923659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BBBB17E7-43AB-4E27-EF8A-83FE8E57D024}"/>
              </a:ext>
            </a:extLst>
          </p:cNvPr>
          <p:cNvSpPr/>
          <p:nvPr/>
        </p:nvSpPr>
        <p:spPr>
          <a:xfrm>
            <a:off x="3323886" y="1730616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FF648AC-BA8F-2E47-BD0D-90B711078C80}"/>
              </a:ext>
            </a:extLst>
          </p:cNvPr>
          <p:cNvSpPr txBox="1"/>
          <p:nvPr/>
        </p:nvSpPr>
        <p:spPr>
          <a:xfrm>
            <a:off x="3323886" y="1774561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Dez 23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BAA9362-B583-AD19-117A-5D15D2C110FE}"/>
              </a:ext>
            </a:extLst>
          </p:cNvPr>
          <p:cNvCxnSpPr>
            <a:cxnSpLocks/>
          </p:cNvCxnSpPr>
          <p:nvPr/>
        </p:nvCxnSpPr>
        <p:spPr>
          <a:xfrm>
            <a:off x="4446182" y="1929062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E642666B-69B5-A61E-D39F-8987902A7E70}"/>
              </a:ext>
            </a:extLst>
          </p:cNvPr>
          <p:cNvSpPr/>
          <p:nvPr/>
        </p:nvSpPr>
        <p:spPr>
          <a:xfrm>
            <a:off x="4110905" y="1736019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A1CC6CE-0E15-F6AC-4CC4-2655C4E58BB1}"/>
              </a:ext>
            </a:extLst>
          </p:cNvPr>
          <p:cNvSpPr txBox="1"/>
          <p:nvPr/>
        </p:nvSpPr>
        <p:spPr>
          <a:xfrm>
            <a:off x="4110905" y="1779964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Jan 24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B2C5F3D-002A-026B-C2BA-D53A807198F8}"/>
              </a:ext>
            </a:extLst>
          </p:cNvPr>
          <p:cNvCxnSpPr>
            <a:cxnSpLocks/>
          </p:cNvCxnSpPr>
          <p:nvPr/>
        </p:nvCxnSpPr>
        <p:spPr>
          <a:xfrm>
            <a:off x="5236494" y="1934462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34BDAFB6-8145-9B1E-5FE6-95F234914E7C}"/>
              </a:ext>
            </a:extLst>
          </p:cNvPr>
          <p:cNvSpPr/>
          <p:nvPr/>
        </p:nvSpPr>
        <p:spPr>
          <a:xfrm>
            <a:off x="4901217" y="1741419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E6C2F03-9F5F-05BE-BDD7-2DE97BB8D0E2}"/>
              </a:ext>
            </a:extLst>
          </p:cNvPr>
          <p:cNvSpPr txBox="1"/>
          <p:nvPr/>
        </p:nvSpPr>
        <p:spPr>
          <a:xfrm>
            <a:off x="4901217" y="1785364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bg1"/>
                </a:solidFill>
              </a:rPr>
              <a:t>Apr 24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661875F8-17C8-FEAB-271D-0DCA4CD79FBC}"/>
              </a:ext>
            </a:extLst>
          </p:cNvPr>
          <p:cNvCxnSpPr>
            <a:cxnSpLocks/>
          </p:cNvCxnSpPr>
          <p:nvPr/>
        </p:nvCxnSpPr>
        <p:spPr>
          <a:xfrm>
            <a:off x="6026805" y="1934462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1BF997D7-6FD4-E8B3-4DEC-9C4EEA0CDFE4}"/>
              </a:ext>
            </a:extLst>
          </p:cNvPr>
          <p:cNvSpPr/>
          <p:nvPr/>
        </p:nvSpPr>
        <p:spPr>
          <a:xfrm>
            <a:off x="5691528" y="1741419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5A7BCA6-B8AB-B78E-6E1A-DA7A5115A701}"/>
              </a:ext>
            </a:extLst>
          </p:cNvPr>
          <p:cNvSpPr txBox="1"/>
          <p:nvPr/>
        </p:nvSpPr>
        <p:spPr>
          <a:xfrm>
            <a:off x="5691528" y="1785364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Jul 24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96C34A2-2AE5-ABB3-08BC-D9AC50CDF08E}"/>
              </a:ext>
            </a:extLst>
          </p:cNvPr>
          <p:cNvCxnSpPr>
            <a:cxnSpLocks/>
          </p:cNvCxnSpPr>
          <p:nvPr/>
        </p:nvCxnSpPr>
        <p:spPr>
          <a:xfrm>
            <a:off x="6817117" y="1934462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8CB69216-B8C1-488B-CE3F-A62A162C8C0C}"/>
              </a:ext>
            </a:extLst>
          </p:cNvPr>
          <p:cNvSpPr/>
          <p:nvPr/>
        </p:nvSpPr>
        <p:spPr>
          <a:xfrm>
            <a:off x="6481840" y="1741419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3F08233-6AE6-377F-9AEF-DF35B41DA59E}"/>
              </a:ext>
            </a:extLst>
          </p:cNvPr>
          <p:cNvSpPr txBox="1"/>
          <p:nvPr/>
        </p:nvSpPr>
        <p:spPr>
          <a:xfrm>
            <a:off x="6481840" y="1785364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Aug 24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D0A2C50D-6097-1644-B097-EBD85E4C9F84}"/>
              </a:ext>
            </a:extLst>
          </p:cNvPr>
          <p:cNvCxnSpPr>
            <a:cxnSpLocks/>
          </p:cNvCxnSpPr>
          <p:nvPr/>
        </p:nvCxnSpPr>
        <p:spPr>
          <a:xfrm>
            <a:off x="7604735" y="1934462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06C039D5-5E8A-47CA-825B-7EDC17052D99}"/>
              </a:ext>
            </a:extLst>
          </p:cNvPr>
          <p:cNvSpPr/>
          <p:nvPr/>
        </p:nvSpPr>
        <p:spPr>
          <a:xfrm>
            <a:off x="7269458" y="1741419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6448CFC-F34D-ABB3-0FB9-150089CC49E6}"/>
              </a:ext>
            </a:extLst>
          </p:cNvPr>
          <p:cNvSpPr txBox="1"/>
          <p:nvPr/>
        </p:nvSpPr>
        <p:spPr>
          <a:xfrm>
            <a:off x="7236796" y="1779854"/>
            <a:ext cx="67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Sep 24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60774CB-1BB4-8617-75D5-DFC4D3E3C7FC}"/>
              </a:ext>
            </a:extLst>
          </p:cNvPr>
          <p:cNvSpPr txBox="1"/>
          <p:nvPr/>
        </p:nvSpPr>
        <p:spPr>
          <a:xfrm>
            <a:off x="566057" y="2211969"/>
            <a:ext cx="137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Anliegerversamm</a:t>
            </a:r>
            <a:r>
              <a:rPr lang="de-DE" sz="1200" dirty="0"/>
              <a:t>- </a:t>
            </a:r>
            <a:r>
              <a:rPr lang="de-DE" sz="1200" dirty="0" err="1"/>
              <a:t>lung</a:t>
            </a:r>
            <a:r>
              <a:rPr lang="de-DE" sz="1200" dirty="0"/>
              <a:t> 28.08.2023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5A08391-9356-0B3C-6AD9-8CDB7ED9F919}"/>
              </a:ext>
            </a:extLst>
          </p:cNvPr>
          <p:cNvSpPr txBox="1"/>
          <p:nvPr/>
        </p:nvSpPr>
        <p:spPr>
          <a:xfrm>
            <a:off x="566057" y="2706369"/>
            <a:ext cx="143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Ratsbeschluss 14.12.2023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2477C4B-4C0B-73EF-FA5B-9466DA4B8064}"/>
              </a:ext>
            </a:extLst>
          </p:cNvPr>
          <p:cNvSpPr txBox="1"/>
          <p:nvPr/>
        </p:nvSpPr>
        <p:spPr>
          <a:xfrm>
            <a:off x="552992" y="3691472"/>
            <a:ext cx="143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Vergabeverfahren Dauer ca. 97 Tage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3A09125-763E-C6CD-72B9-6A20E9A61E72}"/>
              </a:ext>
            </a:extLst>
          </p:cNvPr>
          <p:cNvSpPr txBox="1"/>
          <p:nvPr/>
        </p:nvSpPr>
        <p:spPr>
          <a:xfrm>
            <a:off x="552992" y="3195128"/>
            <a:ext cx="143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Haushaltslose Zeit</a:t>
            </a:r>
          </a:p>
          <a:p>
            <a:r>
              <a:rPr lang="de-DE" sz="1200" dirty="0"/>
              <a:t>Jan – Apr 2024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53CB8C9-7DB8-D502-4CD4-8AFAE5328F09}"/>
              </a:ext>
            </a:extLst>
          </p:cNvPr>
          <p:cNvSpPr txBox="1"/>
          <p:nvPr/>
        </p:nvSpPr>
        <p:spPr>
          <a:xfrm>
            <a:off x="552992" y="4172126"/>
            <a:ext cx="143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Zuschlag an Firma  Aug 2024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389A09C-3983-5C0B-6589-D46949219F14}"/>
              </a:ext>
            </a:extLst>
          </p:cNvPr>
          <p:cNvSpPr txBox="1"/>
          <p:nvPr/>
        </p:nvSpPr>
        <p:spPr>
          <a:xfrm>
            <a:off x="552992" y="4668845"/>
            <a:ext cx="143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Baubeginn Sep/Okt 2024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E45ADB9-CFCF-C1A5-2464-97AABBB12718}"/>
              </a:ext>
            </a:extLst>
          </p:cNvPr>
          <p:cNvSpPr txBox="1"/>
          <p:nvPr/>
        </p:nvSpPr>
        <p:spPr>
          <a:xfrm>
            <a:off x="552992" y="5164583"/>
            <a:ext cx="143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Bauzeit ca. 2 Jahre + evtl. Baupausen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D59A6686-B7FA-D16F-1E35-A1B1EC0CDBD8}"/>
              </a:ext>
            </a:extLst>
          </p:cNvPr>
          <p:cNvSpPr txBox="1"/>
          <p:nvPr/>
        </p:nvSpPr>
        <p:spPr>
          <a:xfrm>
            <a:off x="561701" y="5750315"/>
            <a:ext cx="143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Bauende</a:t>
            </a:r>
          </a:p>
        </p:txBody>
      </p:sp>
      <p:sp>
        <p:nvSpPr>
          <p:cNvPr id="62" name="Rechteck: abgerundete Ecken 61">
            <a:extLst>
              <a:ext uri="{FF2B5EF4-FFF2-40B4-BE49-F238E27FC236}">
                <a16:creationId xmlns:a16="http://schemas.microsoft.com/office/drawing/2014/main" id="{CE062ACF-CB4A-984F-F814-319198EBEB38}"/>
              </a:ext>
            </a:extLst>
          </p:cNvPr>
          <p:cNvSpPr/>
          <p:nvPr/>
        </p:nvSpPr>
        <p:spPr>
          <a:xfrm>
            <a:off x="2533097" y="2246809"/>
            <a:ext cx="670553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Rechteck: abgerundete Ecken 64">
            <a:extLst>
              <a:ext uri="{FF2B5EF4-FFF2-40B4-BE49-F238E27FC236}">
                <a16:creationId xmlns:a16="http://schemas.microsoft.com/office/drawing/2014/main" id="{E766E431-AEDD-9EFE-F6B5-72602571BA05}"/>
              </a:ext>
            </a:extLst>
          </p:cNvPr>
          <p:cNvSpPr/>
          <p:nvPr/>
        </p:nvSpPr>
        <p:spPr>
          <a:xfrm>
            <a:off x="3320116" y="2741383"/>
            <a:ext cx="670553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: abgerundete Ecken 65">
            <a:extLst>
              <a:ext uri="{FF2B5EF4-FFF2-40B4-BE49-F238E27FC236}">
                <a16:creationId xmlns:a16="http://schemas.microsoft.com/office/drawing/2014/main" id="{165F43D5-F997-FB34-D3DD-552A7EFD971F}"/>
              </a:ext>
            </a:extLst>
          </p:cNvPr>
          <p:cNvSpPr/>
          <p:nvPr/>
        </p:nvSpPr>
        <p:spPr>
          <a:xfrm>
            <a:off x="4113116" y="3235957"/>
            <a:ext cx="1458654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69A7811E-2DA1-0DD6-C7E6-DA0D92E96E2D}"/>
              </a:ext>
            </a:extLst>
          </p:cNvPr>
          <p:cNvSpPr/>
          <p:nvPr/>
        </p:nvSpPr>
        <p:spPr>
          <a:xfrm>
            <a:off x="4897926" y="3730531"/>
            <a:ext cx="1464155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8" name="Rechteck: abgerundete Ecken 67">
            <a:extLst>
              <a:ext uri="{FF2B5EF4-FFF2-40B4-BE49-F238E27FC236}">
                <a16:creationId xmlns:a16="http://schemas.microsoft.com/office/drawing/2014/main" id="{4BFE339E-912E-75C1-5E82-34C6D9CDD045}"/>
              </a:ext>
            </a:extLst>
          </p:cNvPr>
          <p:cNvSpPr/>
          <p:nvPr/>
        </p:nvSpPr>
        <p:spPr>
          <a:xfrm>
            <a:off x="6479148" y="4221185"/>
            <a:ext cx="670553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E346FD77-3D1D-DBE1-A7BD-74127D65D417}"/>
              </a:ext>
            </a:extLst>
          </p:cNvPr>
          <p:cNvCxnSpPr>
            <a:cxnSpLocks/>
          </p:cNvCxnSpPr>
          <p:nvPr/>
        </p:nvCxnSpPr>
        <p:spPr>
          <a:xfrm>
            <a:off x="8392867" y="1912953"/>
            <a:ext cx="0" cy="41235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: abgerundete Ecken 70">
            <a:extLst>
              <a:ext uri="{FF2B5EF4-FFF2-40B4-BE49-F238E27FC236}">
                <a16:creationId xmlns:a16="http://schemas.microsoft.com/office/drawing/2014/main" id="{9A6A0B59-9950-A886-A5CD-9C11B6051C94}"/>
              </a:ext>
            </a:extLst>
          </p:cNvPr>
          <p:cNvSpPr/>
          <p:nvPr/>
        </p:nvSpPr>
        <p:spPr>
          <a:xfrm>
            <a:off x="8059770" y="1736019"/>
            <a:ext cx="670553" cy="360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A02DD6CB-62E1-2398-FC30-EE0420F871C0}"/>
              </a:ext>
            </a:extLst>
          </p:cNvPr>
          <p:cNvSpPr txBox="1"/>
          <p:nvPr/>
        </p:nvSpPr>
        <p:spPr>
          <a:xfrm>
            <a:off x="8035826" y="1780064"/>
            <a:ext cx="748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Ende 26</a:t>
            </a:r>
          </a:p>
        </p:txBody>
      </p:sp>
      <p:sp>
        <p:nvSpPr>
          <p:cNvPr id="73" name="Rechteck: abgerundete Ecken 72">
            <a:extLst>
              <a:ext uri="{FF2B5EF4-FFF2-40B4-BE49-F238E27FC236}">
                <a16:creationId xmlns:a16="http://schemas.microsoft.com/office/drawing/2014/main" id="{D8DB4E72-625A-184D-068F-82B843DF1BC8}"/>
              </a:ext>
            </a:extLst>
          </p:cNvPr>
          <p:cNvSpPr/>
          <p:nvPr/>
        </p:nvSpPr>
        <p:spPr>
          <a:xfrm>
            <a:off x="7269458" y="4719676"/>
            <a:ext cx="670553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: abgerundete Ecken 73">
            <a:extLst>
              <a:ext uri="{FF2B5EF4-FFF2-40B4-BE49-F238E27FC236}">
                <a16:creationId xmlns:a16="http://schemas.microsoft.com/office/drawing/2014/main" id="{217D98CA-7FBA-4E2C-0403-4C133446BE27}"/>
              </a:ext>
            </a:extLst>
          </p:cNvPr>
          <p:cNvSpPr/>
          <p:nvPr/>
        </p:nvSpPr>
        <p:spPr>
          <a:xfrm>
            <a:off x="7269458" y="5214253"/>
            <a:ext cx="1439107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Rechteck: abgerundete Ecken 74">
            <a:extLst>
              <a:ext uri="{FF2B5EF4-FFF2-40B4-BE49-F238E27FC236}">
                <a16:creationId xmlns:a16="http://schemas.microsoft.com/office/drawing/2014/main" id="{BD1FEA7B-81D8-4AC6-91B1-E71DBFC5281B}"/>
              </a:ext>
            </a:extLst>
          </p:cNvPr>
          <p:cNvSpPr/>
          <p:nvPr/>
        </p:nvSpPr>
        <p:spPr>
          <a:xfrm>
            <a:off x="8035826" y="5708830"/>
            <a:ext cx="670553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608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97201" cy="1272540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Kontaktdaten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3840" y="1602153"/>
            <a:ext cx="8648699" cy="412880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Fragen und Anregungen können bis zum 11.09.2023 an folgende          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E-Mail-Adresse gerichtet werden: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obermarkstrasse@stadtdo.de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Nutzen Sie bitte die Möglichkeit für ein Feedback. </a:t>
            </a:r>
            <a:endParaRPr lang="de-DE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46</a:t>
            </a:fld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4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</p:spTree>
    <p:extLst>
      <p:ext uri="{BB962C8B-B14F-4D97-AF65-F5344CB8AC3E}">
        <p14:creationId xmlns:p14="http://schemas.microsoft.com/office/powerpoint/2010/main" val="269237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Müssen Sie als Anlieger zahlen?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5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76396B-B523-F42C-42BB-7AC13A9979DF}"/>
              </a:ext>
            </a:extLst>
          </p:cNvPr>
          <p:cNvSpPr txBox="1"/>
          <p:nvPr/>
        </p:nvSpPr>
        <p:spPr>
          <a:xfrm>
            <a:off x="246887" y="1630573"/>
            <a:ext cx="865022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Potenzielle Verlängerung des Förderzeitraumes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Andere Art der Entlastung für Anlieger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Abschaffung des KAGs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Start eines Gesetzgebungsverfahrens zur Abschaffung noch dieses Jahr laut Kommunalministerin Ina Scharrenbach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8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6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470EA60-CDDC-4E25-B0E6-02FC63876DB4}"/>
              </a:ext>
            </a:extLst>
          </p:cNvPr>
          <p:cNvSpPr/>
          <p:nvPr/>
        </p:nvSpPr>
        <p:spPr>
          <a:xfrm>
            <a:off x="236603" y="2627376"/>
            <a:ext cx="4314826" cy="5664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B03CF76-AAD5-4EE1-9AAB-928ED2F255F2}"/>
              </a:ext>
            </a:extLst>
          </p:cNvPr>
          <p:cNvSpPr/>
          <p:nvPr/>
        </p:nvSpPr>
        <p:spPr>
          <a:xfrm>
            <a:off x="236603" y="3727766"/>
            <a:ext cx="4314826" cy="5664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5A506A5-C998-4854-B342-26EC61CB76B7}"/>
              </a:ext>
            </a:extLst>
          </p:cNvPr>
          <p:cNvSpPr/>
          <p:nvPr/>
        </p:nvSpPr>
        <p:spPr>
          <a:xfrm>
            <a:off x="246891" y="4828156"/>
            <a:ext cx="4314826" cy="5664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2BCDD4F-5B37-4F30-B4E8-14E99ACFD236}"/>
              </a:ext>
            </a:extLst>
          </p:cNvPr>
          <p:cNvSpPr txBox="1"/>
          <p:nvPr/>
        </p:nvSpPr>
        <p:spPr>
          <a:xfrm>
            <a:off x="4561713" y="1996750"/>
            <a:ext cx="8650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E868A26-49F4-4CC6-A184-A87718A1E266}"/>
              </a:ext>
            </a:extLst>
          </p:cNvPr>
          <p:cNvSpPr/>
          <p:nvPr/>
        </p:nvSpPr>
        <p:spPr>
          <a:xfrm>
            <a:off x="4541143" y="2627376"/>
            <a:ext cx="4314826" cy="5664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6D6168-4017-45A5-AE45-DF59B86CCB56}"/>
              </a:ext>
            </a:extLst>
          </p:cNvPr>
          <p:cNvSpPr/>
          <p:nvPr/>
        </p:nvSpPr>
        <p:spPr>
          <a:xfrm>
            <a:off x="4541143" y="3727766"/>
            <a:ext cx="4314826" cy="5664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11BC6C1-44CA-4F14-8560-4CE575874FA9}"/>
              </a:ext>
            </a:extLst>
          </p:cNvPr>
          <p:cNvSpPr/>
          <p:nvPr/>
        </p:nvSpPr>
        <p:spPr>
          <a:xfrm>
            <a:off x="4551431" y="4828156"/>
            <a:ext cx="4314826" cy="5664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0CC01A-68A3-40D7-83A5-27ADDA51E225}"/>
              </a:ext>
            </a:extLst>
          </p:cNvPr>
          <p:cNvSpPr txBox="1"/>
          <p:nvPr/>
        </p:nvSpPr>
        <p:spPr>
          <a:xfrm>
            <a:off x="119964" y="1984460"/>
            <a:ext cx="841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Thema				           Redner*innen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C0F85E62-B448-4FCD-BD9A-322507DD6674}"/>
              </a:ext>
            </a:extLst>
          </p:cNvPr>
          <p:cNvSpPr txBox="1">
            <a:spLocks/>
          </p:cNvSpPr>
          <p:nvPr/>
        </p:nvSpPr>
        <p:spPr>
          <a:xfrm>
            <a:off x="0" y="15179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Themenbereiche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516E384-99F0-4066-AB09-E80E12B2F889}"/>
              </a:ext>
            </a:extLst>
          </p:cNvPr>
          <p:cNvSpPr txBox="1"/>
          <p:nvPr/>
        </p:nvSpPr>
        <p:spPr>
          <a:xfrm>
            <a:off x="193951" y="2679764"/>
            <a:ext cx="430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Planung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609869A-A4D4-47B5-A409-ED6C56B3B444}"/>
              </a:ext>
            </a:extLst>
          </p:cNvPr>
          <p:cNvSpPr txBox="1"/>
          <p:nvPr/>
        </p:nvSpPr>
        <p:spPr>
          <a:xfrm>
            <a:off x="188570" y="3780154"/>
            <a:ext cx="430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Bauausführung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E365C71-AEE9-45A5-85F3-91EB467804B9}"/>
              </a:ext>
            </a:extLst>
          </p:cNvPr>
          <p:cNvSpPr txBox="1"/>
          <p:nvPr/>
        </p:nvSpPr>
        <p:spPr>
          <a:xfrm>
            <a:off x="188570" y="4880544"/>
            <a:ext cx="430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Anliegerbeiträge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5E6C012-638E-451A-9103-1FB0972F493A}"/>
              </a:ext>
            </a:extLst>
          </p:cNvPr>
          <p:cNvSpPr txBox="1"/>
          <p:nvPr/>
        </p:nvSpPr>
        <p:spPr>
          <a:xfrm>
            <a:off x="4498012" y="2667303"/>
            <a:ext cx="445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Frau Heermann &amp; Herr </a:t>
            </a:r>
            <a:r>
              <a:rPr lang="de-DE" sz="2400" dirty="0" err="1"/>
              <a:t>Herkendell</a:t>
            </a:r>
            <a:endParaRPr lang="de-DE" sz="24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3B4AB51-B56D-4C38-82C2-30C5611B4F7E}"/>
              </a:ext>
            </a:extLst>
          </p:cNvPr>
          <p:cNvSpPr txBox="1"/>
          <p:nvPr/>
        </p:nvSpPr>
        <p:spPr>
          <a:xfrm>
            <a:off x="4503392" y="4880544"/>
            <a:ext cx="430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Frau </a:t>
            </a:r>
            <a:r>
              <a:rPr lang="de-DE" sz="2400" dirty="0" err="1"/>
              <a:t>Maßberg</a:t>
            </a:r>
            <a:endParaRPr lang="de-DE" sz="2400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BFAD16D-3A53-480E-B367-EE4CD5FDEB2E}"/>
              </a:ext>
            </a:extLst>
          </p:cNvPr>
          <p:cNvSpPr txBox="1"/>
          <p:nvPr/>
        </p:nvSpPr>
        <p:spPr>
          <a:xfrm>
            <a:off x="4493108" y="3785796"/>
            <a:ext cx="430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Frau Winning</a:t>
            </a:r>
          </a:p>
        </p:txBody>
      </p:sp>
    </p:spTree>
    <p:extLst>
      <p:ext uri="{BB962C8B-B14F-4D97-AF65-F5344CB8AC3E}">
        <p14:creationId xmlns:p14="http://schemas.microsoft.com/office/powerpoint/2010/main" val="22793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Moderation der Veranstaltung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7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76396B-B523-F42C-42BB-7AC13A9979DF}"/>
              </a:ext>
            </a:extLst>
          </p:cNvPr>
          <p:cNvSpPr txBox="1"/>
          <p:nvPr/>
        </p:nvSpPr>
        <p:spPr>
          <a:xfrm>
            <a:off x="246887" y="1630573"/>
            <a:ext cx="8650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Die Veranstaltung wird durch die IKU begleitet.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Moderation: Gregor </a:t>
            </a:r>
            <a:r>
              <a:rPr lang="de-DE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Schnittker</a:t>
            </a: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Assistenz: Stefan Adamson		</a:t>
            </a:r>
          </a:p>
          <a:p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Die Veranstaltung (insb. Ihre Rückmeldungen) werden durch die IKU dokumentiert.</a:t>
            </a:r>
          </a:p>
          <a:p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6473234" cy="1251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Ziele der Anliegerversammlung</a:t>
            </a:r>
            <a:endParaRPr lang="de-DE" sz="3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7175" y="6311899"/>
            <a:ext cx="4178091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96B0-4D91-4FD4-9C89-2C5111F1D7B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8</a:t>
            </a:fld>
            <a:endParaRPr lang="de-DE" dirty="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3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76396B-B523-F42C-42BB-7AC13A9979DF}"/>
              </a:ext>
            </a:extLst>
          </p:cNvPr>
          <p:cNvSpPr txBox="1"/>
          <p:nvPr/>
        </p:nvSpPr>
        <p:spPr>
          <a:xfrm>
            <a:off x="246887" y="1630573"/>
            <a:ext cx="8650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Vorstellung der Planungsvarianten und der geplanten baulichen Ausführung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Erläuterung der beitragsrechtlichen Situation und Beitragskalkulation</a:t>
            </a:r>
            <a:b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Klärung offener Fragen / Aufnahme von Anregungen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217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482760" cy="1263316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Variantenplanung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571663"/>
            <a:ext cx="8649217" cy="458459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KAG verpflichtet zur Variantenplanung</a:t>
            </a:r>
          </a:p>
          <a:p>
            <a:pPr lvl="1">
              <a:lnSpc>
                <a:spcPct val="150000"/>
              </a:lnSpc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Hauptunterschiede in den Varianten</a:t>
            </a:r>
            <a:endParaRPr lang="de-DE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Breite der Mischverkehrsfläche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geringere Kosten bei Variante 2</a:t>
            </a:r>
          </a:p>
          <a:p>
            <a:pPr lvl="2">
              <a:lnSpc>
                <a:spcPct val="150000"/>
              </a:lnSpc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Einmündungsbereiche </a:t>
            </a:r>
            <a:r>
              <a:rPr lang="de-DE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Höchstener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Straße und Schöner Pfad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de-DE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de-DE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Pläne können auch an Stellwänden im Detail betrachtet werden.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76346" y="6311899"/>
            <a:ext cx="540798" cy="409575"/>
          </a:xfrm>
        </p:spPr>
        <p:txBody>
          <a:bodyPr/>
          <a:lstStyle/>
          <a:p>
            <a:fld id="{16DE96B0-4D91-4FD4-9C89-2C5111F1D7B9}" type="slidenum">
              <a:rPr lang="de-DE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9</a:t>
            </a:fld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98464" y="6311899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hlinkClick r:id="rId2" action="ppaction://hlinksldjump"/>
              </a:rPr>
              <a:t>zurück zum Inhaltsverzeichnis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7650" y="6311899"/>
            <a:ext cx="4161980" cy="409577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Straßenbaubeiträge nach § 8 KAG –Obermarkstraße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62B4645D-6A0F-494F-8181-0CE1F7F323ED}"/>
              </a:ext>
            </a:extLst>
          </p:cNvPr>
          <p:cNvSpPr/>
          <p:nvPr/>
        </p:nvSpPr>
        <p:spPr>
          <a:xfrm>
            <a:off x="1666960" y="3285134"/>
            <a:ext cx="388417" cy="2877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47012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~4176842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0066CC"/>
      </a:accent1>
      <a:accent2>
        <a:srgbClr val="FF9900"/>
      </a:accent2>
      <a:accent3>
        <a:srgbClr val="F3F3F3"/>
      </a:accent3>
      <a:accent4>
        <a:srgbClr val="000000"/>
      </a:accent4>
      <a:accent5>
        <a:srgbClr val="AAB8E2"/>
      </a:accent5>
      <a:accent6>
        <a:srgbClr val="E78A00"/>
      </a:accent6>
      <a:hlink>
        <a:srgbClr val="FFFFFF"/>
      </a:hlink>
      <a:folHlink>
        <a:srgbClr val="000000"/>
      </a:folHlink>
    </a:clrScheme>
    <a:fontScheme name="~417684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~417684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1554</Words>
  <Application>Microsoft Office PowerPoint</Application>
  <PresentationFormat>Bildschirmpräsentation (4:3)</PresentationFormat>
  <Paragraphs>392</Paragraphs>
  <Slides>46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Times</vt:lpstr>
      <vt:lpstr>Verdana</vt:lpstr>
      <vt:lpstr>Wingdings</vt:lpstr>
      <vt:lpstr>Benutzerdefiniertes Design</vt:lpstr>
      <vt:lpstr>1_Benutzerdefiniertes Design</vt:lpstr>
      <vt:lpstr>~4176842</vt:lpstr>
      <vt:lpstr>2_Benutzerdefiniertes Design</vt:lpstr>
      <vt:lpstr>Acrobat Document</vt:lpstr>
      <vt:lpstr>Maßnahme  Obermarkstraße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Variantenplanung</vt:lpstr>
      <vt:lpstr>PowerPoint-Präsentation</vt:lpstr>
      <vt:lpstr>PowerPoint-Präsentation</vt:lpstr>
      <vt:lpstr>Planung Variante 1</vt:lpstr>
      <vt:lpstr>Planung Variante 1</vt:lpstr>
      <vt:lpstr>Planung Variante 1</vt:lpstr>
      <vt:lpstr>Planung Variante 1</vt:lpstr>
      <vt:lpstr>PowerPoint-Präsentation</vt:lpstr>
      <vt:lpstr>Planung Variante 2</vt:lpstr>
      <vt:lpstr>Planung Variante 2</vt:lpstr>
      <vt:lpstr>Planung Variante 2</vt:lpstr>
      <vt:lpstr>Planung Variante 2</vt:lpstr>
      <vt:lpstr>Planung Variante 2</vt:lpstr>
      <vt:lpstr>Planung Variante 2</vt:lpstr>
      <vt:lpstr>Planung Variante 2</vt:lpstr>
      <vt:lpstr>Regelquerschnitt</vt:lpstr>
      <vt:lpstr>Regelquerschnitt</vt:lpstr>
      <vt:lpstr>Straßenaufbau Mischverkehrsfläche</vt:lpstr>
      <vt:lpstr>Bereich der Baumaßnahme</vt:lpstr>
      <vt:lpstr>Übersichtsplan Bauabschnitte</vt:lpstr>
      <vt:lpstr>Bauliche Durchführung</vt:lpstr>
      <vt:lpstr>Beitragspflicht</vt:lpstr>
      <vt:lpstr>Beitragsfähigkeit</vt:lpstr>
      <vt:lpstr>PowerPoint-Präsentation</vt:lpstr>
      <vt:lpstr>Altzustand - Fotodokumentation</vt:lpstr>
      <vt:lpstr>Altzustand - Fotodokumentation</vt:lpstr>
      <vt:lpstr>Altzustand - Fotodokumentation</vt:lpstr>
      <vt:lpstr>Altzustand - Fotodokumentation</vt:lpstr>
      <vt:lpstr>Anliegeranteile</vt:lpstr>
      <vt:lpstr>Voraussichtliche Kosten</vt:lpstr>
      <vt:lpstr>PowerPoint-Präsentation</vt:lpstr>
      <vt:lpstr>PowerPoint-Präsentation</vt:lpstr>
      <vt:lpstr>Beispielhafte Berechnung Variante 1</vt:lpstr>
      <vt:lpstr>Beispielhafte Berechnung Variante 2</vt:lpstr>
      <vt:lpstr>Landesförderung</vt:lpstr>
      <vt:lpstr>Landesförderung nach 2026</vt:lpstr>
      <vt:lpstr>Voraussichtliche Zeitplanung</vt:lpstr>
      <vt:lpstr>Kontaktdaten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Enes Sevindik</dc:creator>
  <cp:lastModifiedBy>Daniel Pflug</cp:lastModifiedBy>
  <cp:revision>539</cp:revision>
  <cp:lastPrinted>2022-07-29T10:36:24Z</cp:lastPrinted>
  <dcterms:created xsi:type="dcterms:W3CDTF">2020-11-30T10:43:11Z</dcterms:created>
  <dcterms:modified xsi:type="dcterms:W3CDTF">2023-08-28T10:33:59Z</dcterms:modified>
</cp:coreProperties>
</file>